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33"/>
  </p:notesMasterIdLst>
  <p:handoutMasterIdLst>
    <p:handoutMasterId r:id="rId34"/>
  </p:handoutMasterIdLst>
  <p:sldIdLst>
    <p:sldId id="1349" r:id="rId2"/>
    <p:sldId id="1759" r:id="rId3"/>
    <p:sldId id="1741" r:id="rId4"/>
    <p:sldId id="1755" r:id="rId5"/>
    <p:sldId id="1680" r:id="rId6"/>
    <p:sldId id="1258" r:id="rId7"/>
    <p:sldId id="1259" r:id="rId8"/>
    <p:sldId id="1298" r:id="rId9"/>
    <p:sldId id="1297" r:id="rId10"/>
    <p:sldId id="1756" r:id="rId11"/>
    <p:sldId id="1305" r:id="rId12"/>
    <p:sldId id="1757" r:id="rId13"/>
    <p:sldId id="1729" r:id="rId14"/>
    <p:sldId id="1736" r:id="rId15"/>
    <p:sldId id="1739" r:id="rId16"/>
    <p:sldId id="1738" r:id="rId17"/>
    <p:sldId id="1753" r:id="rId18"/>
    <p:sldId id="1747" r:id="rId19"/>
    <p:sldId id="1712" r:id="rId20"/>
    <p:sldId id="1711" r:id="rId21"/>
    <p:sldId id="1713" r:id="rId22"/>
    <p:sldId id="1730" r:id="rId23"/>
    <p:sldId id="1748" r:id="rId24"/>
    <p:sldId id="1715" r:id="rId25"/>
    <p:sldId id="1749" r:id="rId26"/>
    <p:sldId id="1750" r:id="rId27"/>
    <p:sldId id="1717" r:id="rId28"/>
    <p:sldId id="1751" r:id="rId29"/>
    <p:sldId id="1675" r:id="rId30"/>
    <p:sldId id="1754" r:id="rId31"/>
    <p:sldId id="1758" r:id="rId3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19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FBD2D"/>
    <a:srgbClr val="F6FD71"/>
    <a:srgbClr val="FF3333"/>
    <a:srgbClr val="FD7E71"/>
    <a:srgbClr val="CC3300"/>
    <a:srgbClr val="000000"/>
    <a:srgbClr val="707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44720A-E0F8-383A-DA89-E44578E01037}" v="268" dt="2024-03-06T12:46:39.4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34" autoAdjust="0"/>
    <p:restoredTop sz="93515" autoAdjust="0"/>
  </p:normalViewPr>
  <p:slideViewPr>
    <p:cSldViewPr snapToGrid="0">
      <p:cViewPr varScale="1">
        <p:scale>
          <a:sx n="89" d="100"/>
          <a:sy n="89" d="100"/>
        </p:scale>
        <p:origin x="1564" y="52"/>
      </p:cViewPr>
      <p:guideLst>
        <p:guide orient="horz" pos="2448"/>
        <p:guide pos="1968"/>
      </p:guideLst>
    </p:cSldViewPr>
  </p:slideViewPr>
  <p:outlineViewPr>
    <p:cViewPr>
      <p:scale>
        <a:sx n="33" d="100"/>
        <a:sy n="33" d="100"/>
      </p:scale>
      <p:origin x="0" y="96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4038" y="-73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1.xml"/><Relationship Id="rId2" Type="http://schemas.openxmlformats.org/officeDocument/2006/relationships/slide" Target="slides/slide9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4" y="1"/>
            <a:ext cx="3170236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algn="r"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4" y="9120188"/>
            <a:ext cx="3170236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algn="r" defTabSz="96508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fld id="{9B22CF32-A1D0-4532-A169-CD8E4612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42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82" name="Rectangle 1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1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5584" name="Rectangle 1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9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5585" name="Rectangle 17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4" y="1"/>
            <a:ext cx="3170236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t" anchorCtr="0" compatLnSpc="1">
            <a:prstTxWarp prst="textNoShape">
              <a:avLst/>
            </a:prstTxWarp>
          </a:bodyPr>
          <a:lstStyle>
            <a:lvl1pPr algn="r"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6" name="Rectangle 18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7" name="Rectangle 19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4" y="9120188"/>
            <a:ext cx="3170236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7" tIns="48305" rIns="96617" bIns="48305" numCol="1" anchor="b" anchorCtr="0" compatLnSpc="1">
            <a:prstTxWarp prst="textNoShape">
              <a:avLst/>
            </a:prstTxWarp>
          </a:bodyPr>
          <a:lstStyle>
            <a:lvl1pPr algn="r" defTabSz="96508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fld id="{399F7159-3BAA-4F4E-A7E9-6008000D4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83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B0DD2B-47E4-4465-BCE9-3DB57373C462}" type="slidenum">
              <a:rPr lang="en-US" smtClean="0">
                <a:latin typeface="Tahoma" pitchFamily="-96" charset="0"/>
              </a:rPr>
              <a:pPr/>
              <a:t>1</a:t>
            </a:fld>
            <a:endParaRPr lang="en-US">
              <a:latin typeface="Tahoma" pitchFamily="-96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0283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35AA62-5089-49C9-AE50-0213387652CA}" type="slidenum">
              <a:rPr lang="en-US" smtClean="0">
                <a:latin typeface="Tahoma" pitchFamily="-96" charset="0"/>
              </a:rPr>
              <a:pPr/>
              <a:t>18</a:t>
            </a:fld>
            <a:endParaRPr lang="en-US">
              <a:latin typeface="Tahoma" pitchFamily="-96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716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FE04D0-1B1E-45D8-AF31-0CD2AA87561F}" type="slidenum">
              <a:rPr lang="en-US" smtClean="0">
                <a:latin typeface="Tahoma" pitchFamily="-96" charset="0"/>
              </a:rPr>
              <a:pPr/>
              <a:t>23</a:t>
            </a:fld>
            <a:endParaRPr lang="en-US">
              <a:latin typeface="Tahoma" pitchFamily="-96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520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FE04D0-1B1E-45D8-AF31-0CD2AA87561F}" type="slidenum">
              <a:rPr lang="en-US" smtClean="0">
                <a:latin typeface="Tahoma" pitchFamily="-96" charset="0"/>
              </a:rPr>
              <a:pPr/>
              <a:t>25</a:t>
            </a:fld>
            <a:endParaRPr lang="en-US">
              <a:latin typeface="Tahoma" pitchFamily="-96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251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35AA62-5089-49C9-AE50-0213387652CA}" type="slidenum">
              <a:rPr lang="en-US" smtClean="0">
                <a:latin typeface="Tahoma" pitchFamily="-96" charset="0"/>
              </a:rPr>
              <a:pPr/>
              <a:t>26</a:t>
            </a:fld>
            <a:endParaRPr lang="en-US">
              <a:latin typeface="Tahoma" pitchFamily="-96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4223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35AA62-5089-49C9-AE50-0213387652CA}" type="slidenum">
              <a:rPr lang="en-US" smtClean="0">
                <a:latin typeface="Tahoma" pitchFamily="-96" charset="0"/>
              </a:rPr>
              <a:pPr/>
              <a:t>27</a:t>
            </a:fld>
            <a:endParaRPr lang="en-US">
              <a:latin typeface="Tahoma" pitchFamily="-96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4708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35AA62-5089-49C9-AE50-0213387652CA}" type="slidenum">
              <a:rPr lang="en-US" smtClean="0">
                <a:latin typeface="Tahoma" pitchFamily="-96" charset="0"/>
              </a:rPr>
              <a:pPr/>
              <a:t>29</a:t>
            </a:fld>
            <a:endParaRPr lang="en-US">
              <a:latin typeface="Tahoma" pitchFamily="-96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81151">
              <a:defRPr/>
            </a:pPr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509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395899-8D70-43ED-88A2-AB54020808EE}" type="slidenum">
              <a:rPr lang="en-US" smtClean="0">
                <a:latin typeface="Tahoma" pitchFamily="-96" charset="0"/>
              </a:rPr>
              <a:pPr/>
              <a:t>3</a:t>
            </a:fld>
            <a:endParaRPr lang="en-US">
              <a:latin typeface="Tahoma" pitchFamily="-96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57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395899-8D70-43ED-88A2-AB54020808EE}" type="slidenum">
              <a:rPr lang="en-US" smtClean="0">
                <a:latin typeface="Tahoma" pitchFamily="-96" charset="0"/>
              </a:rPr>
              <a:pPr/>
              <a:t>5</a:t>
            </a:fld>
            <a:endParaRPr lang="en-US">
              <a:latin typeface="Tahoma" pitchFamily="-96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109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80E6CE-A5CF-4F7D-A2BF-1DCFEE33F31D}" type="slidenum">
              <a:rPr lang="en-US" smtClean="0">
                <a:latin typeface="Tahoma" pitchFamily="-96" charset="0"/>
              </a:rPr>
              <a:pPr/>
              <a:t>6</a:t>
            </a:fld>
            <a:endParaRPr lang="en-US">
              <a:latin typeface="Tahoma" pitchFamily="-96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latin typeface="Times New Roman" pitchFamily="-96" charset="0"/>
              </a:rPr>
              <a:t>The design example you’ll be seeing is from an IP switch.  We’ll be looking at the IP lookup function that you typically find on the ingress port of a line card.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FAC2A0-0CD9-47F5-A87B-CC23D4AA87A6}" type="slidenum">
              <a:rPr lang="en-US" smtClean="0">
                <a:latin typeface="Tahoma" pitchFamily="-96" charset="0"/>
              </a:rPr>
              <a:pPr/>
              <a:t>7</a:t>
            </a:fld>
            <a:endParaRPr lang="en-US">
              <a:latin typeface="Tahoma" pitchFamily="-96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FEC9457-A8CE-4AEC-BE11-94FCC504DA55}" type="slidenum">
              <a:rPr lang="en-US" smtClean="0">
                <a:latin typeface="Tahoma" pitchFamily="-96" charset="0"/>
              </a:rPr>
              <a:pPr/>
              <a:t>8</a:t>
            </a:fld>
            <a:endParaRPr lang="en-US">
              <a:latin typeface="Tahoma" pitchFamily="-96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0635"/>
            <a:fld id="{82FE0B0D-C2CD-4678-8BB6-7373864959ED}" type="slidenum">
              <a:rPr lang="en-US" smtClean="0">
                <a:latin typeface="Tahoma" pitchFamily="34" charset="0"/>
              </a:rPr>
              <a:pPr defTabSz="920635"/>
              <a:t>9</a:t>
            </a:fld>
            <a:endParaRPr lang="en-US">
              <a:latin typeface="Tahoma" pitchFamily="34" charset="0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0635"/>
            <a:fld id="{82FE0B0D-C2CD-4678-8BB6-7373864959ED}" type="slidenum">
              <a:rPr lang="en-US" smtClean="0">
                <a:latin typeface="Tahoma" pitchFamily="34" charset="0"/>
              </a:rPr>
              <a:pPr defTabSz="920635"/>
              <a:t>11</a:t>
            </a:fld>
            <a:endParaRPr lang="en-US">
              <a:latin typeface="Tahoma" pitchFamily="34" charset="0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35AA62-5089-49C9-AE50-0213387652CA}" type="slidenum">
              <a:rPr lang="en-US" smtClean="0">
                <a:latin typeface="Tahoma" pitchFamily="-96" charset="0"/>
              </a:rPr>
              <a:pPr/>
              <a:t>17</a:t>
            </a:fld>
            <a:endParaRPr lang="en-US">
              <a:latin typeface="Tahoma" pitchFamily="-96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869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4137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7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70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Tahoma" charset="0"/>
              </a:defRPr>
            </a:lvl1pPr>
          </a:lstStyle>
          <a:p>
            <a:pPr>
              <a:defRPr/>
            </a:pPr>
            <a:r>
              <a:rPr lang="en-US" dirty="0"/>
              <a:t>L05-</a:t>
            </a:r>
            <a:fld id="{2DBA8F0E-D6DA-4224-82EA-C9BF982C3C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1" name="Rectangle 72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L05-</a:t>
            </a:r>
            <a:fld id="{4F9502F6-954B-46E9-AC05-33DEDF4CA0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267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70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</p:grpSp>
        <p:sp>
          <p:nvSpPr>
            <p:cNvPr id="41272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41273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2732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4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27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4127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/>
              <a:t>L05-</a:t>
            </a:r>
            <a:fld id="{7D3E83D8-6A0E-4416-8509-48224F3DAD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2741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98799" y="6400800"/>
            <a:ext cx="330200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0" r:id="rId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-96" charset="2"/>
        <a:buBlip>
          <a:blip r:embed="rId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-96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-96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809625" y="1470025"/>
            <a:ext cx="7648576" cy="4651375"/>
          </a:xfrm>
        </p:spPr>
        <p:txBody>
          <a:bodyPr/>
          <a:lstStyle/>
          <a:p>
            <a:pPr lvl="0" eaLnBrk="1" hangingPunct="1">
              <a:lnSpc>
                <a:spcPct val="80000"/>
              </a:lnSpc>
              <a:buClr>
                <a:srgbClr val="6F89F7"/>
              </a:buClr>
            </a:pPr>
            <a:r>
              <a:rPr lang="en-US" sz="2400" dirty="0">
                <a:solidFill>
                  <a:srgbClr val="660066"/>
                </a:solidFill>
              </a:rPr>
              <a:t>Constructive Computer Architecture:</a:t>
            </a:r>
            <a:endParaRPr lang="en-US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4000" dirty="0">
                <a:solidFill>
                  <a:schemeClr val="tx2"/>
                </a:solidFill>
              </a:rPr>
              <a:t>Scheduling Constraints on Interface methods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18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ea typeface="Verdana"/>
              </a:rPr>
              <a:t>Thomas </a:t>
            </a:r>
            <a:r>
              <a:rPr lang="en-US" sz="2400" dirty="0" err="1">
                <a:ea typeface="Verdana"/>
              </a:rPr>
              <a:t>Bourgeat</a:t>
            </a:r>
            <a:r>
              <a:rPr lang="en-US" sz="2400" dirty="0">
                <a:ea typeface="Verdana"/>
              </a:rPr>
              <a:t> - EPFL</a:t>
            </a: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n-US" sz="2400" dirty="0">
              <a:ea typeface="Verdana"/>
            </a:endParaRPr>
          </a:p>
          <a:p>
            <a:pPr>
              <a:lnSpc>
                <a:spcPct val="80000"/>
              </a:lnSpc>
            </a:pPr>
            <a:endParaRPr lang="en-US" sz="2400" dirty="0">
              <a:ea typeface="Verdana"/>
            </a:endParaRPr>
          </a:p>
          <a:p>
            <a:pPr>
              <a:lnSpc>
                <a:spcPct val="80000"/>
              </a:lnSpc>
            </a:pPr>
            <a:endParaRPr lang="en-US" sz="2400" dirty="0">
              <a:ea typeface="Verdana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ea typeface="Verdana"/>
              </a:rPr>
              <a:t>(Slides prepared with Arvind, MIT, Spring 23)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CC1B5-F119-31A9-80F3-E298A82EB5C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1AC57-5E92-DF92-719B-571BA16EC3A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7ED94-9C0D-3FB3-4028-2435F7557B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2DBA8F0E-D6DA-4224-82EA-C9BF982C3C97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990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52860-0110-8C6F-3775-5A1AFC08A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Inside the Completion buffer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09E9F-F691-FCA0-EF2B-BC43DF14B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807" y="1637508"/>
            <a:ext cx="5338762" cy="4114800"/>
          </a:xfrm>
        </p:spPr>
        <p:txBody>
          <a:bodyPr/>
          <a:lstStyle/>
          <a:p>
            <a:r>
              <a:rPr lang="en-US" sz="2000" dirty="0">
                <a:solidFill>
                  <a:schemeClr val="accent4"/>
                </a:solidFill>
                <a:latin typeface="Verdana" pitchFamily="-96" charset="0"/>
              </a:rPr>
              <a:t>The </a:t>
            </a:r>
            <a:r>
              <a:rPr lang="en-US" sz="2000" dirty="0">
                <a:solidFill>
                  <a:schemeClr val="accent4"/>
                </a:solidFill>
              </a:rPr>
              <a:t>tag in the slot indicates whether it contains a value</a:t>
            </a:r>
          </a:p>
          <a:p>
            <a:r>
              <a:rPr lang="en-US" sz="2000" dirty="0">
                <a:solidFill>
                  <a:schemeClr val="accent4"/>
                </a:solidFill>
                <a:latin typeface="Verdana" pitchFamily="-96" charset="0"/>
              </a:rPr>
              <a:t>A circular buffer with two pointers </a:t>
            </a:r>
            <a:r>
              <a:rPr lang="en-US" sz="2000" dirty="0" err="1">
                <a:solidFill>
                  <a:schemeClr val="accent4"/>
                </a:solidFill>
                <a:latin typeface="Consolas" panose="020B0609020204030204" pitchFamily="49" charset="0"/>
              </a:rPr>
              <a:t>iidx</a:t>
            </a:r>
            <a:r>
              <a:rPr lang="en-US" sz="2000" dirty="0">
                <a:solidFill>
                  <a:schemeClr val="accent4"/>
                </a:solidFill>
                <a:latin typeface="Verdana" pitchFamily="-96" charset="0"/>
              </a:rPr>
              <a:t> and </a:t>
            </a:r>
            <a:r>
              <a:rPr lang="en-US" sz="2000" dirty="0" err="1">
                <a:solidFill>
                  <a:schemeClr val="accent4"/>
                </a:solidFill>
                <a:latin typeface="Consolas" panose="020B0609020204030204" pitchFamily="49" charset="0"/>
              </a:rPr>
              <a:t>ridx</a:t>
            </a:r>
            <a:r>
              <a:rPr lang="en-US" sz="2000" dirty="0">
                <a:solidFill>
                  <a:schemeClr val="accent4"/>
                </a:solidFill>
                <a:latin typeface="Verdana" pitchFamily="-96" charset="0"/>
              </a:rPr>
              <a:t>, and a counter </a:t>
            </a:r>
            <a:r>
              <a:rPr lang="en-US" sz="2000" dirty="0" err="1">
                <a:solidFill>
                  <a:schemeClr val="accent4"/>
                </a:solidFill>
                <a:latin typeface="Consolas" panose="020B0609020204030204" pitchFamily="49" charset="0"/>
              </a:rPr>
              <a:t>cnt</a:t>
            </a:r>
            <a:endParaRPr lang="en-US" sz="2000" dirty="0">
              <a:solidFill>
                <a:schemeClr val="accent4"/>
              </a:solidFill>
              <a:latin typeface="Consolas" panose="020B0609020204030204" pitchFamily="49" charset="0"/>
            </a:endParaRPr>
          </a:p>
          <a:p>
            <a:pPr lvl="1"/>
            <a:r>
              <a:rPr lang="en-US" sz="1800" dirty="0" err="1">
                <a:solidFill>
                  <a:schemeClr val="accent4"/>
                </a:solidFill>
                <a:latin typeface="Consolas" panose="020B0609020204030204" pitchFamily="49" charset="0"/>
              </a:rPr>
              <a:t>getToken</a:t>
            </a:r>
            <a:r>
              <a:rPr lang="en-US" sz="1800" dirty="0">
                <a:solidFill>
                  <a:schemeClr val="accent4"/>
                </a:solidFill>
                <a:latin typeface="Verdana" pitchFamily="-96" charset="0"/>
              </a:rPr>
              <a:t> returns </a:t>
            </a:r>
            <a:r>
              <a:rPr lang="en-US" sz="1800" dirty="0" err="1">
                <a:solidFill>
                  <a:schemeClr val="accent4"/>
                </a:solidFill>
                <a:latin typeface="Consolas" panose="020B0609020204030204" pitchFamily="49" charset="0"/>
              </a:rPr>
              <a:t>iidx</a:t>
            </a:r>
            <a:r>
              <a:rPr lang="en-US" sz="1800" dirty="0">
                <a:solidFill>
                  <a:schemeClr val="accent4"/>
                </a:solidFill>
                <a:latin typeface="Verdana" pitchFamily="-96" charset="0"/>
              </a:rPr>
              <a:t> and increments </a:t>
            </a:r>
            <a:r>
              <a:rPr lang="en-US" sz="1800" dirty="0" err="1">
                <a:solidFill>
                  <a:schemeClr val="accent4"/>
                </a:solidFill>
                <a:latin typeface="Verdana" pitchFamily="-96" charset="0"/>
              </a:rPr>
              <a:t>iidx</a:t>
            </a:r>
            <a:r>
              <a:rPr lang="en-US" sz="1800" dirty="0">
                <a:solidFill>
                  <a:schemeClr val="accent4"/>
                </a:solidFill>
                <a:latin typeface="Verdana" pitchFamily="-96" charset="0"/>
              </a:rPr>
              <a:t> and </a:t>
            </a:r>
            <a:r>
              <a:rPr lang="en-US" sz="1800" dirty="0" err="1">
                <a:solidFill>
                  <a:schemeClr val="accent4"/>
                </a:solidFill>
                <a:latin typeface="Verdana" pitchFamily="-96" charset="0"/>
              </a:rPr>
              <a:t>cnt</a:t>
            </a:r>
            <a:r>
              <a:rPr lang="en-US" sz="1800" dirty="0">
                <a:solidFill>
                  <a:schemeClr val="accent4"/>
                </a:solidFill>
                <a:latin typeface="Verdana" pitchFamily="-96" charset="0"/>
              </a:rPr>
              <a:t>, unless the </a:t>
            </a:r>
            <a:r>
              <a:rPr lang="en-US" sz="1800" dirty="0" err="1">
                <a:solidFill>
                  <a:schemeClr val="accent4"/>
                </a:solidFill>
                <a:latin typeface="Verdana" pitchFamily="-96" charset="0"/>
              </a:rPr>
              <a:t>buf</a:t>
            </a:r>
            <a:r>
              <a:rPr lang="en-US" sz="1800" dirty="0">
                <a:solidFill>
                  <a:schemeClr val="accent4"/>
                </a:solidFill>
                <a:latin typeface="Verdana" pitchFamily="-96" charset="0"/>
              </a:rPr>
              <a:t> is full</a:t>
            </a:r>
          </a:p>
          <a:p>
            <a:pPr lvl="1"/>
            <a:r>
              <a:rPr lang="en-US" sz="1800" dirty="0">
                <a:solidFill>
                  <a:schemeClr val="accent4"/>
                </a:solidFill>
                <a:latin typeface="Consolas" panose="020B0609020204030204" pitchFamily="49" charset="0"/>
              </a:rPr>
              <a:t>put</a:t>
            </a:r>
            <a:r>
              <a:rPr lang="en-US" sz="1800" dirty="0">
                <a:solidFill>
                  <a:schemeClr val="accent4"/>
                </a:solidFill>
                <a:latin typeface="Verdana" pitchFamily="-96" charset="0"/>
              </a:rPr>
              <a:t> puts the value in the indicated slot and marks it </a:t>
            </a:r>
            <a:r>
              <a:rPr lang="en-US" sz="1800" dirty="0">
                <a:solidFill>
                  <a:schemeClr val="accent4"/>
                </a:solidFill>
                <a:latin typeface="Consolas" panose="020B0609020204030204" pitchFamily="49" charset="0"/>
              </a:rPr>
              <a:t>V</a:t>
            </a:r>
          </a:p>
          <a:p>
            <a:pPr lvl="1"/>
            <a:r>
              <a:rPr lang="en-US" sz="1800" dirty="0" err="1">
                <a:solidFill>
                  <a:schemeClr val="accent4"/>
                </a:solidFill>
                <a:latin typeface="Consolas" panose="020B0609020204030204" pitchFamily="49" charset="0"/>
              </a:rPr>
              <a:t>getResult</a:t>
            </a:r>
            <a:r>
              <a:rPr lang="en-US" sz="1800" dirty="0">
                <a:solidFill>
                  <a:schemeClr val="accent4"/>
                </a:solidFill>
                <a:latin typeface="Verdana" pitchFamily="-96" charset="0"/>
              </a:rPr>
              <a:t> returns the value in the slot pointed by </a:t>
            </a:r>
            <a:r>
              <a:rPr lang="en-US" sz="1800" dirty="0" err="1">
                <a:solidFill>
                  <a:schemeClr val="accent4"/>
                </a:solidFill>
                <a:latin typeface="Consolas" panose="020B0609020204030204" pitchFamily="49" charset="0"/>
              </a:rPr>
              <a:t>ridx</a:t>
            </a:r>
            <a:r>
              <a:rPr lang="en-US" sz="1800" dirty="0">
                <a:solidFill>
                  <a:schemeClr val="accent4"/>
                </a:solidFill>
                <a:latin typeface="Verdana" pitchFamily="-96" charset="0"/>
              </a:rPr>
              <a:t> and increments </a:t>
            </a:r>
            <a:r>
              <a:rPr lang="en-US" sz="1800" dirty="0" err="1">
                <a:solidFill>
                  <a:schemeClr val="accent4"/>
                </a:solidFill>
                <a:latin typeface="Consolas" panose="020B0609020204030204" pitchFamily="49" charset="0"/>
              </a:rPr>
              <a:t>ridx</a:t>
            </a:r>
            <a:endParaRPr lang="en-US" sz="1800" dirty="0">
              <a:solidFill>
                <a:schemeClr val="accent4"/>
              </a:solidFill>
              <a:latin typeface="Consolas" panose="020B0609020204030204" pitchFamily="49" charset="0"/>
            </a:endParaRPr>
          </a:p>
          <a:p>
            <a:endParaRPr lang="en-US" sz="2000" dirty="0">
              <a:solidFill>
                <a:schemeClr val="accent4"/>
              </a:solidFill>
              <a:latin typeface="Verdana" pitchFamily="-96" charset="0"/>
            </a:endParaRPr>
          </a:p>
          <a:p>
            <a:endParaRPr lang="en-US" sz="2000" dirty="0">
              <a:solidFill>
                <a:schemeClr val="accent4"/>
              </a:solidFill>
            </a:endParaRPr>
          </a:p>
          <a:p>
            <a:endParaRPr lang="en-US" sz="2000" dirty="0">
              <a:solidFill>
                <a:schemeClr val="accent4"/>
              </a:solidFill>
              <a:latin typeface="Verdana" pitchFamily="-96" charset="0"/>
            </a:endParaRPr>
          </a:p>
          <a:p>
            <a:endParaRPr lang="en-US" sz="2000" dirty="0"/>
          </a:p>
        </p:txBody>
      </p:sp>
      <p:grpSp>
        <p:nvGrpSpPr>
          <p:cNvPr id="7" name="Group 5">
            <a:extLst>
              <a:ext uri="{FF2B5EF4-FFF2-40B4-BE49-F238E27FC236}">
                <a16:creationId xmlns:a16="http://schemas.microsoft.com/office/drawing/2014/main" id="{57C59E25-2468-517B-A75D-8F0E34490AB2}"/>
              </a:ext>
            </a:extLst>
          </p:cNvPr>
          <p:cNvGrpSpPr>
            <a:grpSpLocks/>
          </p:cNvGrpSpPr>
          <p:nvPr/>
        </p:nvGrpSpPr>
        <p:grpSpPr bwMode="auto">
          <a:xfrm>
            <a:off x="6250782" y="1608138"/>
            <a:ext cx="2522537" cy="2093913"/>
            <a:chOff x="4119" y="887"/>
            <a:chExt cx="1589" cy="1319"/>
          </a:xfrm>
        </p:grpSpPr>
        <p:grpSp>
          <p:nvGrpSpPr>
            <p:cNvPr id="8" name="Group 6">
              <a:extLst>
                <a:ext uri="{FF2B5EF4-FFF2-40B4-BE49-F238E27FC236}">
                  <a16:creationId xmlns:a16="http://schemas.microsoft.com/office/drawing/2014/main" id="{FDADCD16-E7C2-5A75-E856-0B921FD31F1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19" y="887"/>
              <a:ext cx="1589" cy="1319"/>
              <a:chOff x="4119" y="887"/>
              <a:chExt cx="1589" cy="1319"/>
            </a:xfrm>
          </p:grpSpPr>
          <p:sp>
            <p:nvSpPr>
              <p:cNvPr id="11" name="Rectangle 7">
                <a:extLst>
                  <a:ext uri="{FF2B5EF4-FFF2-40B4-BE49-F238E27FC236}">
                    <a16:creationId xmlns:a16="http://schemas.microsoft.com/office/drawing/2014/main" id="{1080F0AC-F428-8387-1672-8730A8127D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00" y="1634"/>
                <a:ext cx="189" cy="189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12" name="Rectangle 8">
                <a:extLst>
                  <a:ext uri="{FF2B5EF4-FFF2-40B4-BE49-F238E27FC236}">
                    <a16:creationId xmlns:a16="http://schemas.microsoft.com/office/drawing/2014/main" id="{4DAC6361-BE85-4922-9E97-DF1AA35F36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00" y="1266"/>
                <a:ext cx="189" cy="189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13" name="Rectangle 9">
                <a:extLst>
                  <a:ext uri="{FF2B5EF4-FFF2-40B4-BE49-F238E27FC236}">
                    <a16:creationId xmlns:a16="http://schemas.microsoft.com/office/drawing/2014/main" id="{8224A40C-5D27-3AD3-DB7A-253D8F4016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9" y="908"/>
                <a:ext cx="805" cy="10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14" name="Line 10">
                <a:extLst>
                  <a:ext uri="{FF2B5EF4-FFF2-40B4-BE49-F238E27FC236}">
                    <a16:creationId xmlns:a16="http://schemas.microsoft.com/office/drawing/2014/main" id="{F68A619D-CC35-11EA-8FEE-A006CFD607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99" y="1082"/>
                <a:ext cx="80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15" name="Line 11">
                <a:extLst>
                  <a:ext uri="{FF2B5EF4-FFF2-40B4-BE49-F238E27FC236}">
                    <a16:creationId xmlns:a16="http://schemas.microsoft.com/office/drawing/2014/main" id="{AD77EAED-9302-E070-4F77-51042E674C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0" y="1265"/>
                <a:ext cx="80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16" name="Line 12">
                <a:extLst>
                  <a:ext uri="{FF2B5EF4-FFF2-40B4-BE49-F238E27FC236}">
                    <a16:creationId xmlns:a16="http://schemas.microsoft.com/office/drawing/2014/main" id="{566FF51D-7ACE-1CC4-3B73-8B1F554B6F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1" y="1448"/>
                <a:ext cx="80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17" name="Line 13">
                <a:extLst>
                  <a:ext uri="{FF2B5EF4-FFF2-40B4-BE49-F238E27FC236}">
                    <a16:creationId xmlns:a16="http://schemas.microsoft.com/office/drawing/2014/main" id="{34251F9D-81B0-62EA-F64E-F8C3EE5D69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2" y="1631"/>
                <a:ext cx="80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18" name="Line 14">
                <a:extLst>
                  <a:ext uri="{FF2B5EF4-FFF2-40B4-BE49-F238E27FC236}">
                    <a16:creationId xmlns:a16="http://schemas.microsoft.com/office/drawing/2014/main" id="{DE5772DD-FD74-3371-AF7C-A8A5CB45A6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03" y="1814"/>
                <a:ext cx="80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19" name="Rectangle 15">
                <a:extLst>
                  <a:ext uri="{FF2B5EF4-FFF2-40B4-BE49-F238E27FC236}">
                    <a16:creationId xmlns:a16="http://schemas.microsoft.com/office/drawing/2014/main" id="{599BC368-D04B-11EE-CB37-DC9269A6AB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54" y="1169"/>
                <a:ext cx="450" cy="15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20" name="Rectangle 16">
                <a:extLst>
                  <a:ext uri="{FF2B5EF4-FFF2-40B4-BE49-F238E27FC236}">
                    <a16:creationId xmlns:a16="http://schemas.microsoft.com/office/drawing/2014/main" id="{6B1BFDE1-E223-934B-3996-9206F35D36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47" y="1597"/>
                <a:ext cx="450" cy="150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21" name="Line 17">
                <a:extLst>
                  <a:ext uri="{FF2B5EF4-FFF2-40B4-BE49-F238E27FC236}">
                    <a16:creationId xmlns:a16="http://schemas.microsoft.com/office/drawing/2014/main" id="{EF5FC026-D89A-F370-B524-2A80D1D524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623" y="1153"/>
                <a:ext cx="276" cy="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22" name="Line 18">
                <a:extLst>
                  <a:ext uri="{FF2B5EF4-FFF2-40B4-BE49-F238E27FC236}">
                    <a16:creationId xmlns:a16="http://schemas.microsoft.com/office/drawing/2014/main" id="{2546462C-4520-3EAB-1DC3-A741E956B52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93" y="1674"/>
                <a:ext cx="306" cy="8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23" name="Line 19">
                <a:extLst>
                  <a:ext uri="{FF2B5EF4-FFF2-40B4-BE49-F238E27FC236}">
                    <a16:creationId xmlns:a16="http://schemas.microsoft.com/office/drawing/2014/main" id="{26C8AF58-F6AA-DA17-2F67-FA3B41D3E8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081" y="908"/>
                <a:ext cx="0" cy="10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24" name="Text Box 20">
                <a:extLst>
                  <a:ext uri="{FF2B5EF4-FFF2-40B4-BE49-F238E27FC236}">
                    <a16:creationId xmlns:a16="http://schemas.microsoft.com/office/drawing/2014/main" id="{CACC3505-DA0C-3A37-1C47-F4B72495B4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93" y="887"/>
                <a:ext cx="187" cy="11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114000"/>
                  </a:lnSpc>
                  <a:buNone/>
                </a:pPr>
                <a:r>
                  <a:rPr lang="en-US" sz="1600" dirty="0">
                    <a:latin typeface="Consolas" panose="020B0609020204030204" pitchFamily="49" charset="0"/>
                  </a:rPr>
                  <a:t>I</a:t>
                </a:r>
              </a:p>
              <a:p>
                <a:pPr>
                  <a:lnSpc>
                    <a:spcPct val="114000"/>
                  </a:lnSpc>
                  <a:buNone/>
                </a:pPr>
                <a:r>
                  <a:rPr lang="en-US" sz="1600" dirty="0">
                    <a:latin typeface="Consolas" panose="020B0609020204030204" pitchFamily="49" charset="0"/>
                  </a:rPr>
                  <a:t>I</a:t>
                </a:r>
              </a:p>
              <a:p>
                <a:pPr>
                  <a:lnSpc>
                    <a:spcPct val="114000"/>
                  </a:lnSpc>
                  <a:buNone/>
                </a:pPr>
                <a:r>
                  <a:rPr lang="en-US" sz="1600" dirty="0">
                    <a:latin typeface="Consolas" panose="020B0609020204030204" pitchFamily="49" charset="0"/>
                  </a:rPr>
                  <a:t>V</a:t>
                </a:r>
              </a:p>
              <a:p>
                <a:pPr>
                  <a:lnSpc>
                    <a:spcPct val="114000"/>
                  </a:lnSpc>
                  <a:buNone/>
                </a:pPr>
                <a:r>
                  <a:rPr lang="en-US" sz="1600" dirty="0">
                    <a:latin typeface="Consolas" panose="020B0609020204030204" pitchFamily="49" charset="0"/>
                  </a:rPr>
                  <a:t>I</a:t>
                </a:r>
              </a:p>
              <a:p>
                <a:pPr>
                  <a:lnSpc>
                    <a:spcPct val="114000"/>
                  </a:lnSpc>
                  <a:buNone/>
                </a:pPr>
                <a:r>
                  <a:rPr lang="en-US" sz="1600" dirty="0">
                    <a:latin typeface="Consolas" panose="020B0609020204030204" pitchFamily="49" charset="0"/>
                  </a:rPr>
                  <a:t>V</a:t>
                </a:r>
              </a:p>
              <a:p>
                <a:pPr>
                  <a:lnSpc>
                    <a:spcPct val="114000"/>
                  </a:lnSpc>
                  <a:buNone/>
                </a:pPr>
                <a:r>
                  <a:rPr lang="en-US" sz="1600" dirty="0">
                    <a:latin typeface="Consolas" panose="020B0609020204030204" pitchFamily="49" charset="0"/>
                  </a:rPr>
                  <a:t>I</a:t>
                </a:r>
              </a:p>
            </p:txBody>
          </p:sp>
          <p:sp>
            <p:nvSpPr>
              <p:cNvPr id="25" name="Rectangle 21">
                <a:extLst>
                  <a:ext uri="{FF2B5EF4-FFF2-40B4-BE49-F238E27FC236}">
                    <a16:creationId xmlns:a16="http://schemas.microsoft.com/office/drawing/2014/main" id="{A64B9952-9CF5-0BF7-7C3C-6EC8BFAA3A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7" y="1848"/>
                <a:ext cx="505" cy="173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Consolas" panose="020B0609020204030204" pitchFamily="49" charset="0"/>
                </a:endParaRPr>
              </a:p>
            </p:txBody>
          </p:sp>
          <p:sp>
            <p:nvSpPr>
              <p:cNvPr id="26" name="Text Box 22">
                <a:extLst>
                  <a:ext uri="{FF2B5EF4-FFF2-40B4-BE49-F238E27FC236}">
                    <a16:creationId xmlns:a16="http://schemas.microsoft.com/office/drawing/2014/main" id="{18BA3324-CE44-B387-73F5-04B913DD0A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72" y="1803"/>
                <a:ext cx="38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en-US">
                    <a:latin typeface="Consolas" panose="020B0609020204030204" pitchFamily="49" charset="0"/>
                  </a:rPr>
                  <a:t>cnt</a:t>
                </a:r>
              </a:p>
            </p:txBody>
          </p:sp>
          <p:sp>
            <p:nvSpPr>
              <p:cNvPr id="27" name="Text Box 23">
                <a:extLst>
                  <a:ext uri="{FF2B5EF4-FFF2-40B4-BE49-F238E27FC236}">
                    <a16:creationId xmlns:a16="http://schemas.microsoft.com/office/drawing/2014/main" id="{2F330DC0-39F5-DE34-35E4-343404F90E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9" y="1125"/>
                <a:ext cx="47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en-US">
                    <a:latin typeface="Consolas" panose="020B0609020204030204" pitchFamily="49" charset="0"/>
                  </a:rPr>
                  <a:t>iidx</a:t>
                </a:r>
              </a:p>
            </p:txBody>
          </p:sp>
          <p:sp>
            <p:nvSpPr>
              <p:cNvPr id="28" name="Text Box 24">
                <a:extLst>
                  <a:ext uri="{FF2B5EF4-FFF2-40B4-BE49-F238E27FC236}">
                    <a16:creationId xmlns:a16="http://schemas.microsoft.com/office/drawing/2014/main" id="{60049AA3-5A57-D1D2-A430-A18B758F27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27" y="1535"/>
                <a:ext cx="47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spAutoFit/>
              </a:bodyPr>
              <a:lstStyle/>
              <a:p>
                <a:pPr>
                  <a:buNone/>
                </a:pPr>
                <a:r>
                  <a:rPr lang="en-US">
                    <a:latin typeface="Consolas" panose="020B0609020204030204" pitchFamily="49" charset="0"/>
                  </a:rPr>
                  <a:t>ridx</a:t>
                </a:r>
              </a:p>
            </p:txBody>
          </p:sp>
          <p:sp>
            <p:nvSpPr>
              <p:cNvPr id="29" name="Text Box 25">
                <a:extLst>
                  <a:ext uri="{FF2B5EF4-FFF2-40B4-BE49-F238E27FC236}">
                    <a16:creationId xmlns:a16="http://schemas.microsoft.com/office/drawing/2014/main" id="{42BD27B5-2792-E5CE-69D5-E0DC10F29A9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86" y="1954"/>
                <a:ext cx="38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None/>
                </a:pPr>
                <a:r>
                  <a:rPr lang="en-US">
                    <a:latin typeface="Consolas" panose="020B0609020204030204" pitchFamily="49" charset="0"/>
                  </a:rPr>
                  <a:t>buf</a:t>
                </a:r>
              </a:p>
            </p:txBody>
          </p:sp>
        </p:grpSp>
        <p:sp>
          <p:nvSpPr>
            <p:cNvPr id="9" name="Rectangle 26" descr="Dark upward diagonal">
              <a:extLst>
                <a:ext uri="{FF2B5EF4-FFF2-40B4-BE49-F238E27FC236}">
                  <a16:creationId xmlns:a16="http://schemas.microsoft.com/office/drawing/2014/main" id="{E98D1BC5-9B2D-2DAB-C18D-AD94CC293B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" y="1262"/>
              <a:ext cx="623" cy="190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Consolas" panose="020B0609020204030204" pitchFamily="49" charset="0"/>
              </a:endParaRPr>
            </a:p>
          </p:txBody>
        </p:sp>
        <p:sp>
          <p:nvSpPr>
            <p:cNvPr id="10" name="Rectangle 27" descr="Dark upward diagonal">
              <a:extLst>
                <a:ext uri="{FF2B5EF4-FFF2-40B4-BE49-F238E27FC236}">
                  <a16:creationId xmlns:a16="http://schemas.microsoft.com/office/drawing/2014/main" id="{ECCE1DE1-02D6-A907-F0C1-614143187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3" y="1627"/>
              <a:ext cx="623" cy="190"/>
            </a:xfrm>
            <a:prstGeom prst="rect">
              <a:avLst/>
            </a:prstGeom>
            <a:pattFill prst="dkUpDiag">
              <a:fgClr>
                <a:schemeClr val="accent1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Consolas" panose="020B0609020204030204" pitchFamily="49" charset="0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DDBE6D74-35F1-D657-7573-475B8931A62F}"/>
              </a:ext>
            </a:extLst>
          </p:cNvPr>
          <p:cNvSpPr txBox="1"/>
          <p:nvPr/>
        </p:nvSpPr>
        <p:spPr>
          <a:xfrm>
            <a:off x="1807260" y="5310328"/>
            <a:ext cx="60793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A straightforward implementation will not permit concurrent execution of the three methods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133EC-8032-E1BF-C4D9-ABA569A47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84EAC-4299-B28E-9355-E64A8391ED4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F95BE-EE8E-B4C4-320E-5F34847806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017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7"/>
          <p:cNvSpPr txBox="1">
            <a:spLocks noChangeArrowheads="1"/>
          </p:cNvSpPr>
          <p:nvPr/>
        </p:nvSpPr>
        <p:spPr bwMode="auto">
          <a:xfrm>
            <a:off x="3282950" y="1663700"/>
            <a:ext cx="1563687" cy="108491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None/>
            </a:pPr>
            <a:endParaRPr lang="en-US" sz="1800" b="0" dirty="0"/>
          </a:p>
          <a:p>
            <a:pPr algn="ctr" eaLnBrk="0" hangingPunct="0">
              <a:buNone/>
            </a:pPr>
            <a:r>
              <a:rPr lang="en-US" sz="2400" b="0" dirty="0" err="1"/>
              <a:t>cbuf</a:t>
            </a:r>
            <a:endParaRPr lang="en-US" sz="2400" b="0" dirty="0"/>
          </a:p>
          <a:p>
            <a:pPr algn="ctr" eaLnBrk="0" hangingPunct="0">
              <a:buNone/>
            </a:pPr>
            <a:endParaRPr lang="en-US" sz="1800" b="0" dirty="0"/>
          </a:p>
        </p:txBody>
      </p:sp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65100"/>
            <a:ext cx="8275638" cy="1333500"/>
          </a:xfrm>
        </p:spPr>
        <p:txBody>
          <a:bodyPr/>
          <a:lstStyle/>
          <a:p>
            <a:pPr eaLnBrk="1" hangingPunct="1"/>
            <a:r>
              <a:rPr lang="en-US" dirty="0"/>
              <a:t>Completion buffer:</a:t>
            </a:r>
            <a:br>
              <a:rPr lang="en-US" dirty="0"/>
            </a:br>
            <a:r>
              <a:rPr lang="en-US" sz="2800" dirty="0"/>
              <a:t>Concurrency requirements</a:t>
            </a:r>
          </a:p>
        </p:txBody>
      </p:sp>
      <p:sp>
        <p:nvSpPr>
          <p:cNvPr id="10244" name="Rectangle 36"/>
          <p:cNvSpPr>
            <a:spLocks noChangeArrowheads="1"/>
          </p:cNvSpPr>
          <p:nvPr/>
        </p:nvSpPr>
        <p:spPr bwMode="auto">
          <a:xfrm>
            <a:off x="3282950" y="1866900"/>
            <a:ext cx="190500" cy="723900"/>
          </a:xfrm>
          <a:prstGeom prst="rect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10245" name="Rectangle 37"/>
          <p:cNvSpPr>
            <a:spLocks noChangeArrowheads="1"/>
          </p:cNvSpPr>
          <p:nvPr/>
        </p:nvSpPr>
        <p:spPr bwMode="auto">
          <a:xfrm>
            <a:off x="4660900" y="1866900"/>
            <a:ext cx="177800" cy="723900"/>
          </a:xfrm>
          <a:prstGeom prst="rect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10246" name="Rectangle 38"/>
          <p:cNvSpPr>
            <a:spLocks noChangeArrowheads="1"/>
          </p:cNvSpPr>
          <p:nvPr/>
        </p:nvSpPr>
        <p:spPr bwMode="auto">
          <a:xfrm rot="-5400000">
            <a:off x="4025900" y="2232025"/>
            <a:ext cx="190500" cy="723900"/>
          </a:xfrm>
          <a:prstGeom prst="rect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vert="eaVert"/>
          <a:lstStyle/>
          <a:p>
            <a:pPr>
              <a:buNone/>
            </a:pPr>
            <a:endParaRPr lang="en-US"/>
          </a:p>
        </p:txBody>
      </p:sp>
      <p:cxnSp>
        <p:nvCxnSpPr>
          <p:cNvPr id="10247" name="Straight Arrow Connector 40"/>
          <p:cNvCxnSpPr>
            <a:cxnSpLocks noChangeShapeType="1"/>
          </p:cNvCxnSpPr>
          <p:nvPr/>
        </p:nvCxnSpPr>
        <p:spPr bwMode="auto">
          <a:xfrm>
            <a:off x="4857750" y="2214562"/>
            <a:ext cx="825500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48" name="Straight Arrow Connector 45"/>
          <p:cNvCxnSpPr>
            <a:cxnSpLocks noChangeShapeType="1"/>
          </p:cNvCxnSpPr>
          <p:nvPr/>
        </p:nvCxnSpPr>
        <p:spPr bwMode="auto">
          <a:xfrm flipH="1" flipV="1">
            <a:off x="4116388" y="2693988"/>
            <a:ext cx="1587" cy="56356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49" name="Straight Arrow Connector 46"/>
          <p:cNvCxnSpPr>
            <a:cxnSpLocks noChangeShapeType="1"/>
          </p:cNvCxnSpPr>
          <p:nvPr/>
        </p:nvCxnSpPr>
        <p:spPr bwMode="auto">
          <a:xfrm flipH="1" flipV="1">
            <a:off x="2444750" y="2247900"/>
            <a:ext cx="825500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250" name="TextBox 49"/>
          <p:cNvSpPr txBox="1">
            <a:spLocks noChangeArrowheads="1"/>
          </p:cNvSpPr>
          <p:nvPr/>
        </p:nvSpPr>
        <p:spPr bwMode="auto">
          <a:xfrm>
            <a:off x="4854575" y="1847850"/>
            <a:ext cx="1388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0"/>
              <a:t>getResult</a:t>
            </a:r>
          </a:p>
        </p:txBody>
      </p:sp>
      <p:sp>
        <p:nvSpPr>
          <p:cNvPr id="10251" name="TextBox 50"/>
          <p:cNvSpPr txBox="1">
            <a:spLocks noChangeArrowheads="1"/>
          </p:cNvSpPr>
          <p:nvPr/>
        </p:nvSpPr>
        <p:spPr bwMode="auto">
          <a:xfrm>
            <a:off x="1819275" y="1851025"/>
            <a:ext cx="13488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0" dirty="0" err="1"/>
              <a:t>getToken</a:t>
            </a:r>
            <a:endParaRPr lang="en-US" b="0" dirty="0"/>
          </a:p>
        </p:txBody>
      </p:sp>
      <p:sp>
        <p:nvSpPr>
          <p:cNvPr id="10252" name="TextBox 51"/>
          <p:cNvSpPr txBox="1">
            <a:spLocks noChangeArrowheads="1"/>
          </p:cNvSpPr>
          <p:nvPr/>
        </p:nvSpPr>
        <p:spPr bwMode="auto">
          <a:xfrm>
            <a:off x="4102100" y="2786063"/>
            <a:ext cx="2745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0"/>
              <a:t>put (result &amp; token)</a:t>
            </a: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609600" y="3396621"/>
            <a:ext cx="8468563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SzPct val="125000"/>
              <a:buBlip>
                <a:blip r:embed="rId3"/>
              </a:buBlip>
            </a:pPr>
            <a:r>
              <a:rPr lang="en-US" b="0" dirty="0"/>
              <a:t>If we make these methods CF then everything will work concurrently, i.e. </a:t>
            </a:r>
            <a:r>
              <a:rPr lang="en-US" b="0" dirty="0">
                <a:latin typeface="Consolas" panose="020B0609020204030204" pitchFamily="49" charset="0"/>
              </a:rPr>
              <a:t>(</a:t>
            </a:r>
            <a:r>
              <a:rPr lang="en-US" b="0" dirty="0">
                <a:latin typeface="Consolas" panose="020B0609020204030204" pitchFamily="49" charset="0"/>
                <a:cs typeface="Courier New" pitchFamily="49" charset="0"/>
              </a:rPr>
              <a:t>enter </a:t>
            </a:r>
            <a:r>
              <a:rPr lang="en-US" b="0" dirty="0">
                <a:latin typeface="Consolas" panose="020B0609020204030204" pitchFamily="49" charset="0"/>
              </a:rPr>
              <a:t>CF </a:t>
            </a:r>
            <a:r>
              <a:rPr lang="en-US" b="0" dirty="0">
                <a:latin typeface="Consolas" panose="020B0609020204030204" pitchFamily="49" charset="0"/>
                <a:cs typeface="Courier New" pitchFamily="49" charset="0"/>
              </a:rPr>
              <a:t>exit), (enter </a:t>
            </a:r>
            <a:r>
              <a:rPr lang="en-US" b="0" dirty="0">
                <a:latin typeface="Consolas" panose="020B0609020204030204" pitchFamily="49" charset="0"/>
              </a:rPr>
              <a:t>CF </a:t>
            </a:r>
            <a:r>
              <a:rPr lang="en-US" b="0" dirty="0" err="1">
                <a:latin typeface="Consolas" panose="020B0609020204030204" pitchFamily="49" charset="0"/>
                <a:cs typeface="Courier New" pitchFamily="49" charset="0"/>
              </a:rPr>
              <a:t>getResult</a:t>
            </a:r>
            <a:r>
              <a:rPr lang="en-US" b="0" dirty="0">
                <a:latin typeface="Consolas" panose="020B0609020204030204" pitchFamily="49" charset="0"/>
                <a:cs typeface="Courier New" pitchFamily="49" charset="0"/>
              </a:rPr>
              <a:t>) </a:t>
            </a:r>
            <a:r>
              <a:rPr lang="en-US" b="0" dirty="0"/>
              <a:t>and</a:t>
            </a:r>
            <a:r>
              <a:rPr lang="en-US" b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0" dirty="0">
                <a:latin typeface="Consolas" panose="020B0609020204030204" pitchFamily="49" charset="0"/>
                <a:cs typeface="Courier New" pitchFamily="49" charset="0"/>
              </a:rPr>
              <a:t>(exit </a:t>
            </a:r>
            <a:r>
              <a:rPr lang="en-US" b="0" dirty="0">
                <a:latin typeface="Consolas" panose="020B0609020204030204" pitchFamily="49" charset="0"/>
              </a:rPr>
              <a:t>CF </a:t>
            </a:r>
            <a:r>
              <a:rPr lang="en-US" b="0" dirty="0" err="1">
                <a:latin typeface="Consolas" panose="020B0609020204030204" pitchFamily="49" charset="0"/>
                <a:cs typeface="Courier New" pitchFamily="49" charset="0"/>
              </a:rPr>
              <a:t>getResult</a:t>
            </a:r>
            <a:r>
              <a:rPr lang="en-US" b="0" dirty="0">
                <a:latin typeface="Consolas" panose="020B0609020204030204" pitchFamily="49" charset="0"/>
                <a:cs typeface="Courier New" pitchFamily="49" charset="0"/>
              </a:rPr>
              <a:t>). </a:t>
            </a:r>
          </a:p>
          <a:p>
            <a:pPr marL="342900" indent="-342900">
              <a:buSzPct val="125000"/>
              <a:buBlip>
                <a:blip r:embed="rId3"/>
              </a:buBlip>
            </a:pPr>
            <a:r>
              <a:rPr lang="en-US" b="0" dirty="0">
                <a:latin typeface="+mj-lt"/>
                <a:cs typeface="Courier New" pitchFamily="49" charset="0"/>
              </a:rPr>
              <a:t>But </a:t>
            </a:r>
            <a:r>
              <a:rPr lang="en-US" b="0" dirty="0"/>
              <a:t>CF methods are difficult and sometimes impossible to design</a:t>
            </a:r>
          </a:p>
          <a:p>
            <a:pPr marL="342900" indent="-342900">
              <a:buSzPct val="125000"/>
              <a:buBlip>
                <a:blip r:embed="rId3"/>
              </a:buBlip>
            </a:pPr>
            <a:r>
              <a:rPr lang="en-US" b="0" dirty="0"/>
              <a:t>Suppose</a:t>
            </a:r>
          </a:p>
          <a:p>
            <a:pPr lvl="1">
              <a:buSzPct val="125000"/>
            </a:pPr>
            <a:r>
              <a:rPr lang="en-US" sz="1800" b="0" dirty="0">
                <a:latin typeface="Consolas" panose="020B0609020204030204" pitchFamily="49" charset="0"/>
              </a:rPr>
              <a:t>(</a:t>
            </a:r>
            <a:r>
              <a:rPr lang="en-US" sz="1800" b="0" dirty="0" err="1">
                <a:latin typeface="Consolas" panose="020B0609020204030204" pitchFamily="49" charset="0"/>
                <a:cs typeface="Courier New" pitchFamily="49" charset="0"/>
              </a:rPr>
              <a:t>getToken</a:t>
            </a:r>
            <a:r>
              <a:rPr lang="en-US" sz="1800" b="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0" dirty="0">
                <a:latin typeface="Consolas" panose="020B0609020204030204" pitchFamily="49" charset="0"/>
              </a:rPr>
              <a:t>&lt; </a:t>
            </a:r>
            <a:r>
              <a:rPr lang="en-US" sz="1800" b="0" dirty="0">
                <a:latin typeface="Consolas" panose="020B0609020204030204" pitchFamily="49" charset="0"/>
                <a:cs typeface="Courier New" pitchFamily="49" charset="0"/>
              </a:rPr>
              <a:t>put), (</a:t>
            </a:r>
            <a:r>
              <a:rPr lang="en-US" sz="1800" b="0" dirty="0" err="1">
                <a:latin typeface="Consolas" panose="020B0609020204030204" pitchFamily="49" charset="0"/>
                <a:cs typeface="Courier New" pitchFamily="49" charset="0"/>
              </a:rPr>
              <a:t>getToken</a:t>
            </a:r>
            <a:r>
              <a:rPr lang="en-US" sz="1800" b="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0" dirty="0">
                <a:latin typeface="Consolas" panose="020B0609020204030204" pitchFamily="49" charset="0"/>
              </a:rPr>
              <a:t>&lt; </a:t>
            </a:r>
            <a:r>
              <a:rPr lang="en-US" sz="1800" b="0" dirty="0" err="1">
                <a:latin typeface="Consolas" panose="020B0609020204030204" pitchFamily="49" charset="0"/>
                <a:cs typeface="Courier New" pitchFamily="49" charset="0"/>
              </a:rPr>
              <a:t>getResult</a:t>
            </a:r>
            <a:r>
              <a:rPr lang="en-US" sz="1800" b="0" dirty="0">
                <a:latin typeface="Consolas" panose="020B0609020204030204" pitchFamily="49" charset="0"/>
                <a:cs typeface="Courier New" pitchFamily="49" charset="0"/>
              </a:rPr>
              <a:t>),(put</a:t>
            </a:r>
            <a:r>
              <a:rPr lang="en-US" sz="1800" b="0" dirty="0">
                <a:latin typeface="Consolas" panose="020B0609020204030204" pitchFamily="49" charset="0"/>
              </a:rPr>
              <a:t> &lt; </a:t>
            </a:r>
            <a:r>
              <a:rPr lang="en-US" sz="1800" b="0" dirty="0" err="1">
                <a:latin typeface="Consolas" panose="020B0609020204030204" pitchFamily="49" charset="0"/>
                <a:cs typeface="Courier New" pitchFamily="49" charset="0"/>
              </a:rPr>
              <a:t>getResult</a:t>
            </a:r>
            <a:r>
              <a:rPr lang="en-US" sz="1800" b="0" dirty="0">
                <a:latin typeface="Consolas" panose="020B0609020204030204" pitchFamily="49" charset="0"/>
                <a:cs typeface="Courier New" pitchFamily="49" charset="0"/>
              </a:rPr>
              <a:t>)</a:t>
            </a:r>
            <a:r>
              <a:rPr lang="en-US" sz="1800" b="0" dirty="0">
                <a:latin typeface="Consolas" panose="020B0609020204030204" pitchFamily="49" charset="0"/>
              </a:rPr>
              <a:t> </a:t>
            </a:r>
          </a:p>
          <a:p>
            <a:pPr lvl="1">
              <a:buSzPct val="125000"/>
            </a:pPr>
            <a:r>
              <a:rPr lang="en-US" sz="1800" dirty="0">
                <a:latin typeface="Consolas" panose="020B0609020204030204" pitchFamily="49" charset="0"/>
                <a:sym typeface="Wingdings" panose="05000000000000000000" pitchFamily="2" charset="2"/>
              </a:rPr>
              <a:t>   </a:t>
            </a:r>
            <a:r>
              <a:rPr lang="en-US" sz="1800" b="0" dirty="0">
                <a:latin typeface="Consolas" panose="020B0609020204030204" pitchFamily="49" charset="0"/>
                <a:sym typeface="Wingdings" panose="05000000000000000000" pitchFamily="2" charset="2"/>
              </a:rPr>
              <a:t>==&gt;</a:t>
            </a:r>
            <a:r>
              <a:rPr lang="en-US" sz="1800" b="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0" dirty="0">
                <a:latin typeface="Consolas" panose="020B0609020204030204" pitchFamily="49" charset="0"/>
              </a:rPr>
              <a:t>(</a:t>
            </a:r>
            <a:r>
              <a:rPr lang="en-US" sz="1800" b="0" dirty="0">
                <a:latin typeface="Consolas" panose="020B0609020204030204" pitchFamily="49" charset="0"/>
                <a:cs typeface="Courier New" pitchFamily="49" charset="0"/>
              </a:rPr>
              <a:t>enter </a:t>
            </a:r>
            <a:r>
              <a:rPr lang="en-US" sz="1800" b="0" dirty="0">
                <a:latin typeface="Consolas" panose="020B0609020204030204" pitchFamily="49" charset="0"/>
              </a:rPr>
              <a:t>&lt; </a:t>
            </a:r>
            <a:r>
              <a:rPr lang="en-US" sz="1800" b="0" dirty="0">
                <a:latin typeface="Consolas" panose="020B0609020204030204" pitchFamily="49" charset="0"/>
                <a:cs typeface="Courier New" pitchFamily="49" charset="0"/>
              </a:rPr>
              <a:t>exit), (enter </a:t>
            </a:r>
            <a:r>
              <a:rPr lang="en-US" sz="1800" b="0" dirty="0">
                <a:latin typeface="Consolas" panose="020B0609020204030204" pitchFamily="49" charset="0"/>
              </a:rPr>
              <a:t>&lt; </a:t>
            </a:r>
            <a:r>
              <a:rPr lang="en-US" sz="1800" b="0" dirty="0" err="1">
                <a:latin typeface="Consolas" panose="020B0609020204030204" pitchFamily="49" charset="0"/>
                <a:cs typeface="Courier New" pitchFamily="49" charset="0"/>
              </a:rPr>
              <a:t>getResult</a:t>
            </a:r>
            <a:r>
              <a:rPr lang="en-US" sz="1800" b="0" dirty="0">
                <a:latin typeface="Consolas" panose="020B0609020204030204" pitchFamily="49" charset="0"/>
                <a:cs typeface="Courier New" pitchFamily="49" charset="0"/>
              </a:rPr>
              <a:t>), (exit</a:t>
            </a:r>
            <a:r>
              <a:rPr lang="en-US" sz="1800" b="0" dirty="0">
                <a:latin typeface="Consolas" panose="020B0609020204030204" pitchFamily="49" charset="0"/>
              </a:rPr>
              <a:t> &lt; </a:t>
            </a:r>
            <a:r>
              <a:rPr lang="en-US" sz="1800" b="0" dirty="0" err="1">
                <a:latin typeface="Consolas" panose="020B0609020204030204" pitchFamily="49" charset="0"/>
                <a:cs typeface="Courier New" pitchFamily="49" charset="0"/>
              </a:rPr>
              <a:t>getResult</a:t>
            </a:r>
            <a:r>
              <a:rPr lang="en-US" sz="1800" b="0" dirty="0">
                <a:latin typeface="Consolas" panose="020B0609020204030204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9752BB44-232C-1906-F595-80CD31C341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85460" y="1860760"/>
            <a:ext cx="284406" cy="1011788"/>
          </a:xfrm>
          <a:prstGeom prst="rect">
            <a:avLst/>
          </a:prstGeom>
          <a:solidFill>
            <a:schemeClr val="accent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vert"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en-US" b="0" dirty="0">
                <a:latin typeface="Verdana" pitchFamily="34" charset="0"/>
              </a:rPr>
              <a:t>enter</a:t>
            </a:r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82086C21-4CD8-9AFC-25CA-4B2D0090F64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112000" y="1860760"/>
            <a:ext cx="287368" cy="1011788"/>
          </a:xfrm>
          <a:prstGeom prst="rect">
            <a:avLst/>
          </a:prstGeom>
          <a:solidFill>
            <a:schemeClr val="accent2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vert" wrap="none" anchor="ctr"/>
          <a:lstStyle/>
          <a:p>
            <a:pPr algn="ctr">
              <a:buFont typeface="Wingdings" pitchFamily="2" charset="2"/>
              <a:buNone/>
              <a:defRPr/>
            </a:pPr>
            <a:r>
              <a:rPr lang="en-US" sz="1600" b="0" dirty="0">
                <a:latin typeface="Verdana" pitchFamily="34" charset="0"/>
              </a:rPr>
              <a:t>exit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5D5A25-D2D6-015D-A228-DBD2BA97C188}"/>
              </a:ext>
            </a:extLst>
          </p:cNvPr>
          <p:cNvSpPr/>
          <p:nvPr/>
        </p:nvSpPr>
        <p:spPr bwMode="auto">
          <a:xfrm>
            <a:off x="885460" y="1585913"/>
            <a:ext cx="6513908" cy="1757362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83A23D6-DABC-FE96-AD9D-1B180D7D3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6D44E26-4808-E93B-28C2-6CE2C0BBB86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662F475-D224-2FE8-9CAD-7F1C9F8D05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152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D4FD9-BC25-70D6-47DF-4DEA05E912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Concurrency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F6508E-8FA4-8E0E-FAB9-8EF1CA21E0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7B422-549F-CF35-4502-B8BF289B9FC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E07B2-4576-E534-04D7-F54F6848E85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AA897-C5D9-839D-E2A6-D21E9997CD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2DBA8F0E-D6DA-4224-82EA-C9BF982C3C9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313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8130639" cy="1143000"/>
          </a:xfrm>
        </p:spPr>
        <p:txBody>
          <a:bodyPr/>
          <a:lstStyle/>
          <a:p>
            <a:r>
              <a:rPr lang="en-US" sz="4000" dirty="0"/>
              <a:t>“Happens before” (&lt;) 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070" y="1572490"/>
            <a:ext cx="8187048" cy="4935187"/>
          </a:xfrm>
        </p:spPr>
        <p:txBody>
          <a:bodyPr/>
          <a:lstStyle/>
          <a:p>
            <a:r>
              <a:rPr lang="en-US" sz="2400" dirty="0"/>
              <a:t>“happens before” relation between the methods of a module governs how the methods behave when called by a rule, action, method or </a:t>
            </a:r>
            <a:r>
              <a:rPr lang="en-US" sz="2400" dirty="0" err="1"/>
              <a:t>exp</a:t>
            </a:r>
            <a:endParaRPr lang="en-US" sz="2400" dirty="0"/>
          </a:p>
          <a:p>
            <a:pPr lvl="1"/>
            <a:r>
              <a:rPr lang="en-US" sz="2000" dirty="0"/>
              <a:t>f &lt; g	: f happens before g  </a:t>
            </a:r>
          </a:p>
          <a:p>
            <a:pPr marL="457200" lvl="1" indent="0">
              <a:buNone/>
            </a:pPr>
            <a:r>
              <a:rPr lang="en-US" sz="2000" dirty="0"/>
              <a:t>                 (g cannot affect f within an action)</a:t>
            </a:r>
          </a:p>
          <a:p>
            <a:pPr lvl="1"/>
            <a:r>
              <a:rPr lang="en-US" sz="2000" dirty="0"/>
              <a:t>f &gt; g	: g happens before f</a:t>
            </a:r>
          </a:p>
          <a:p>
            <a:pPr lvl="1"/>
            <a:r>
              <a:rPr lang="en-US" sz="2000" dirty="0"/>
              <a:t>C       	: f and g conflict and cannot be called together</a:t>
            </a:r>
          </a:p>
          <a:p>
            <a:pPr lvl="1"/>
            <a:r>
              <a:rPr lang="en-US" sz="2000" dirty="0"/>
              <a:t>CF	: f and g are conflict free and do not affect each</a:t>
            </a:r>
          </a:p>
          <a:p>
            <a:pPr marL="457200" lvl="1" indent="0">
              <a:buNone/>
            </a:pPr>
            <a:r>
              <a:rPr lang="en-US" sz="2000" dirty="0"/>
              <a:t>                  other</a:t>
            </a:r>
          </a:p>
          <a:p>
            <a:r>
              <a:rPr lang="en-US" sz="2400" dirty="0"/>
              <a:t>This relation is defined as a conflict matrix (CM) for the methods of primitive modules like registers and derived for the methods of all other modules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E3AFB6-1267-789A-DB24-C10BDEC09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9D0167C-215A-8939-8361-5E948763C58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B4E1E61-8E77-4DC0-A4A0-E8F4E86A38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47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Matrix for an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8915"/>
            <a:ext cx="7971130" cy="4659743"/>
          </a:xfrm>
        </p:spPr>
        <p:txBody>
          <a:bodyPr/>
          <a:lstStyle/>
          <a:p>
            <a:r>
              <a:rPr lang="en-US" sz="2400" dirty="0"/>
              <a:t>Conflict Matrix (CM) defines which methods of a module can be called concurrently</a:t>
            </a:r>
          </a:p>
          <a:p>
            <a:r>
              <a:rPr lang="en-US" sz="2400" dirty="0"/>
              <a:t>CM for a register: 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Two reads can be performed concurrently</a:t>
            </a:r>
          </a:p>
          <a:p>
            <a:pPr lvl="1"/>
            <a:r>
              <a:rPr lang="en-US" sz="2000" dirty="0"/>
              <a:t>Two concurrent writes conflict and are not permitted</a:t>
            </a:r>
          </a:p>
          <a:p>
            <a:pPr lvl="1"/>
            <a:r>
              <a:rPr lang="en-US" sz="2000" dirty="0"/>
              <a:t>A read and a write can be performed concurrently, and it behaves as if the read happened before the write</a:t>
            </a:r>
          </a:p>
          <a:p>
            <a:r>
              <a:rPr lang="en-US" sz="2400" dirty="0"/>
              <a:t>CM of a register is used systematically to derive the CM for the interface of a module and the CM for rules</a:t>
            </a:r>
          </a:p>
        </p:txBody>
      </p:sp>
      <p:graphicFrame>
        <p:nvGraphicFramePr>
          <p:cNvPr id="9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2846149"/>
              </p:ext>
            </p:extLst>
          </p:nvPr>
        </p:nvGraphicFramePr>
        <p:xfrm>
          <a:off x="3877055" y="2315943"/>
          <a:ext cx="2787090" cy="11953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29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9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0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874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reg.r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reg.w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464"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chemeClr val="tx1"/>
                          </a:solidFill>
                        </a:rPr>
                        <a:t>reg.r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&lt;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464"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chemeClr val="tx1"/>
                          </a:solidFill>
                        </a:rPr>
                        <a:t>reg.w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&gt;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43E1512-4F4B-89D4-3AA6-075F0BC8956A}"/>
              </a:ext>
            </a:extLst>
          </p:cNvPr>
          <p:cNvSpPr txBox="1"/>
          <p:nvPr/>
        </p:nvSpPr>
        <p:spPr>
          <a:xfrm>
            <a:off x="2907507" y="6069718"/>
            <a:ext cx="5694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The upper half and lower half of CM are duels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AF3346-F334-A961-0DB1-0ECB6ACC2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87B45-0840-1B21-415C-507BEA36489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4738B2-8026-42ED-2061-134451A5ED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04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ordering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118" y="1595663"/>
            <a:ext cx="7772400" cy="4366225"/>
          </a:xfrm>
        </p:spPr>
        <p:txBody>
          <a:bodyPr/>
          <a:lstStyle/>
          <a:p>
            <a:r>
              <a:rPr lang="en-US" sz="2400" dirty="0"/>
              <a:t>There is a natural ordering between the values of CM entries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This ordering permits us to take intersections of conflict information, e.g.,</a:t>
            </a:r>
          </a:p>
          <a:p>
            <a:pPr lvl="1"/>
            <a:r>
              <a:rPr lang="en-US" sz="2000" dirty="0"/>
              <a:t>{&gt;}</a:t>
            </a:r>
            <a:r>
              <a:rPr lang="en-US" sz="2000" dirty="0">
                <a:sym typeface="Symbol"/>
              </a:rPr>
              <a:t></a:t>
            </a:r>
            <a:r>
              <a:rPr lang="en-US" sz="2000" dirty="0"/>
              <a:t>{&lt;,&gt;} = {&gt;}</a:t>
            </a:r>
          </a:p>
          <a:p>
            <a:pPr lvl="1"/>
            <a:r>
              <a:rPr lang="en-US" sz="2000" dirty="0"/>
              <a:t>{&gt;}</a:t>
            </a:r>
            <a:r>
              <a:rPr lang="en-US" sz="2000" dirty="0">
                <a:sym typeface="Symbol"/>
              </a:rPr>
              <a:t></a:t>
            </a:r>
            <a:r>
              <a:rPr lang="en-US" sz="2000" dirty="0"/>
              <a:t>{&lt;} = {}</a:t>
            </a:r>
            <a:endParaRPr lang="en-US" sz="2400" dirty="0"/>
          </a:p>
          <a:p>
            <a:pPr lvl="1"/>
            <a:endParaRPr lang="en-US" sz="20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2929406" y="2448882"/>
            <a:ext cx="2694969" cy="1631216"/>
            <a:chOff x="3075710" y="1710046"/>
            <a:chExt cx="2694969" cy="1631216"/>
          </a:xfrm>
        </p:grpSpPr>
        <p:sp>
          <p:nvSpPr>
            <p:cNvPr id="7" name="TextBox 6"/>
            <p:cNvSpPr txBox="1"/>
            <p:nvPr/>
          </p:nvSpPr>
          <p:spPr>
            <a:xfrm>
              <a:off x="3075710" y="1710046"/>
              <a:ext cx="2694969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CF = {&lt;,&gt;}</a:t>
              </a:r>
            </a:p>
            <a:p>
              <a:pPr algn="ctr"/>
              <a:endParaRPr lang="en-US" dirty="0"/>
            </a:p>
            <a:p>
              <a:pPr algn="ctr"/>
              <a:r>
                <a:rPr lang="en-US" dirty="0"/>
                <a:t>{&lt;}                {&gt;}</a:t>
              </a:r>
            </a:p>
            <a:p>
              <a:pPr algn="ctr"/>
              <a:endParaRPr lang="en-US" dirty="0"/>
            </a:p>
            <a:p>
              <a:pPr algn="ctr"/>
              <a:r>
                <a:rPr lang="en-US" dirty="0"/>
                <a:t>C = {}</a:t>
              </a:r>
            </a:p>
          </p:txBody>
        </p:sp>
        <p:cxnSp>
          <p:nvCxnSpPr>
            <p:cNvPr id="9" name="Straight Connector 8"/>
            <p:cNvCxnSpPr/>
            <p:nvPr/>
          </p:nvCxnSpPr>
          <p:spPr bwMode="auto">
            <a:xfrm flipH="1">
              <a:off x="3562597" y="2078182"/>
              <a:ext cx="593767" cy="285008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 flipH="1">
              <a:off x="4712524" y="2681845"/>
              <a:ext cx="593767" cy="285008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4712523" y="2078182"/>
              <a:ext cx="593767" cy="285008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3562596" y="2681845"/>
              <a:ext cx="593767" cy="285008"/>
            </a:xfrm>
            <a:prstGeom prst="lin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D41805A-F035-5B65-5526-33F5E43CC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1A8260-E67D-830A-3F07-1CDC55F876F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1E67C13-C276-2682-C7FE-07090B92F6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15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19846" cy="1143000"/>
          </a:xfrm>
        </p:spPr>
        <p:txBody>
          <a:bodyPr/>
          <a:lstStyle/>
          <a:p>
            <a:r>
              <a:rPr lang="en-US" dirty="0"/>
              <a:t>Deriving the Conflict Matrix (CM) of a module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694" y="1513114"/>
            <a:ext cx="8175172" cy="4270170"/>
          </a:xfrm>
        </p:spPr>
        <p:txBody>
          <a:bodyPr/>
          <a:lstStyle/>
          <a:p>
            <a:r>
              <a:rPr lang="en-US" sz="2400" dirty="0"/>
              <a:t>Let g1 and g2 be the two methods defined by a module, such that </a:t>
            </a:r>
          </a:p>
          <a:p>
            <a:pPr marL="400050" lvl="1" indent="0">
              <a:buNone/>
            </a:pPr>
            <a:r>
              <a:rPr lang="en-US" sz="2400" dirty="0"/>
              <a:t>		</a:t>
            </a:r>
            <a:r>
              <a:rPr lang="en-US" sz="2000" dirty="0" err="1"/>
              <a:t>mcalls</a:t>
            </a:r>
            <a:r>
              <a:rPr lang="en-US" sz="2000" dirty="0"/>
              <a:t>(g1)={g11,g12...g1n}</a:t>
            </a:r>
          </a:p>
          <a:p>
            <a:pPr marL="400050" lvl="1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mcalls</a:t>
            </a:r>
            <a:r>
              <a:rPr lang="en-US" sz="2000" dirty="0"/>
              <a:t>(g2)={g21,g22...g2m}</a:t>
            </a:r>
            <a:endParaRPr lang="en-US" sz="2400" dirty="0"/>
          </a:p>
          <a:p>
            <a:r>
              <a:rPr lang="en-US" sz="2400" dirty="0"/>
              <a:t>conflict(</a:t>
            </a:r>
            <a:r>
              <a:rPr lang="en-US" sz="2400" dirty="0" err="1"/>
              <a:t>x,y</a:t>
            </a:r>
            <a:r>
              <a:rPr lang="en-US" sz="2400" dirty="0"/>
              <a:t>) = if x and y are methods of the same module then CM[</a:t>
            </a:r>
            <a:r>
              <a:rPr lang="en-US" sz="2400" dirty="0" err="1"/>
              <a:t>x,y</a:t>
            </a:r>
            <a:r>
              <a:rPr lang="en-US" sz="2400" dirty="0"/>
              <a:t>] else CF</a:t>
            </a:r>
          </a:p>
          <a:p>
            <a:r>
              <a:rPr lang="en-US" sz="2400" dirty="0"/>
              <a:t>Derivation </a:t>
            </a:r>
          </a:p>
          <a:p>
            <a:pPr lvl="1"/>
            <a:r>
              <a:rPr lang="en-US" sz="2000" dirty="0"/>
              <a:t>CM[g1,g2] = conflict(g11,g21) </a:t>
            </a:r>
            <a:r>
              <a:rPr lang="en-US" sz="2000" dirty="0">
                <a:sym typeface="Symbol"/>
              </a:rPr>
              <a:t> </a:t>
            </a:r>
            <a:r>
              <a:rPr lang="en-US" sz="2000" dirty="0"/>
              <a:t>conflict(g11,g22)</a:t>
            </a:r>
            <a:r>
              <a:rPr lang="en-US" sz="2000" dirty="0">
                <a:sym typeface="Symbol"/>
              </a:rPr>
              <a:t> </a:t>
            </a:r>
            <a:r>
              <a:rPr lang="en-US" sz="2000" dirty="0"/>
              <a:t>...</a:t>
            </a:r>
          </a:p>
          <a:p>
            <a:pPr marL="400050" lvl="1" indent="0">
              <a:buNone/>
            </a:pPr>
            <a:r>
              <a:rPr lang="en-US" sz="2000" dirty="0"/>
              <a:t>                    </a:t>
            </a:r>
            <a:r>
              <a:rPr lang="en-US" sz="2000" dirty="0">
                <a:sym typeface="Symbol"/>
              </a:rPr>
              <a:t> </a:t>
            </a:r>
            <a:r>
              <a:rPr lang="en-US" sz="2000" dirty="0"/>
              <a:t>conflict(g12,g21) </a:t>
            </a:r>
            <a:r>
              <a:rPr lang="en-US" sz="2000" dirty="0">
                <a:sym typeface="Symbol"/>
              </a:rPr>
              <a:t> </a:t>
            </a:r>
            <a:r>
              <a:rPr lang="en-US" sz="2000" dirty="0"/>
              <a:t>conflict(g12,g22)</a:t>
            </a:r>
            <a:r>
              <a:rPr lang="en-US" sz="2000" dirty="0">
                <a:sym typeface="Symbol"/>
              </a:rPr>
              <a:t> </a:t>
            </a:r>
            <a:r>
              <a:rPr lang="en-US" sz="2000" dirty="0"/>
              <a:t>...</a:t>
            </a:r>
          </a:p>
          <a:p>
            <a:pPr marL="400050" lvl="1" indent="0">
              <a:buNone/>
            </a:pPr>
            <a:r>
              <a:rPr lang="en-US" sz="2000" dirty="0"/>
              <a:t>                    …</a:t>
            </a:r>
          </a:p>
          <a:p>
            <a:pPr marL="400050" lvl="1" indent="0">
              <a:buNone/>
            </a:pPr>
            <a:r>
              <a:rPr lang="en-US" sz="2000" dirty="0"/>
              <a:t>                    </a:t>
            </a:r>
            <a:r>
              <a:rPr lang="en-US" sz="2000" dirty="0">
                <a:sym typeface="Symbol"/>
              </a:rPr>
              <a:t> </a:t>
            </a:r>
            <a:r>
              <a:rPr lang="en-US" sz="2000" dirty="0"/>
              <a:t>conflict(g1n,g21) </a:t>
            </a:r>
            <a:r>
              <a:rPr lang="en-US" sz="2000" dirty="0">
                <a:sym typeface="Symbol"/>
              </a:rPr>
              <a:t> </a:t>
            </a:r>
            <a:r>
              <a:rPr lang="en-US" sz="2000" dirty="0"/>
              <a:t>conflict(g1n,g22)</a:t>
            </a:r>
            <a:r>
              <a:rPr lang="en-US" sz="2000" dirty="0">
                <a:sym typeface="Symbol"/>
              </a:rPr>
              <a:t> </a:t>
            </a:r>
            <a:r>
              <a:rPr lang="en-US" sz="2000" dirty="0"/>
              <a:t>... 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Conflict relation is not transitive</a:t>
            </a:r>
          </a:p>
          <a:p>
            <a:pPr lvl="1"/>
            <a:r>
              <a:rPr lang="en-US" sz="2000" dirty="0"/>
              <a:t>m1.g1 &lt; m2.g2, m2.g2 &lt; m3.g3 does not imply m1.g1 &lt; m3.g3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3153" y="5840052"/>
            <a:ext cx="7540831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Compiler can derive the CM for a module by starting with the innermost modules in the module instantiation tree</a:t>
            </a:r>
          </a:p>
        </p:txBody>
      </p:sp>
      <p:sp>
        <p:nvSpPr>
          <p:cNvPr id="6" name="Freeform 5"/>
          <p:cNvSpPr/>
          <p:nvPr/>
        </p:nvSpPr>
        <p:spPr bwMode="auto">
          <a:xfrm>
            <a:off x="2276917" y="2301139"/>
            <a:ext cx="1637921" cy="557118"/>
          </a:xfrm>
          <a:custGeom>
            <a:avLst/>
            <a:gdLst>
              <a:gd name="connsiteX0" fmla="*/ 115057 w 1637921"/>
              <a:gd name="connsiteY0" fmla="*/ 436005 h 557118"/>
              <a:gd name="connsiteX1" fmla="*/ 127168 w 1637921"/>
              <a:gd name="connsiteY1" fmla="*/ 272503 h 557118"/>
              <a:gd name="connsiteX2" fmla="*/ 133223 w 1637921"/>
              <a:gd name="connsiteY2" fmla="*/ 248281 h 557118"/>
              <a:gd name="connsiteX3" fmla="*/ 145335 w 1637921"/>
              <a:gd name="connsiteY3" fmla="*/ 230114 h 557118"/>
              <a:gd name="connsiteX4" fmla="*/ 163502 w 1637921"/>
              <a:gd name="connsiteY4" fmla="*/ 224058 h 557118"/>
              <a:gd name="connsiteX5" fmla="*/ 236169 w 1637921"/>
              <a:gd name="connsiteY5" fmla="*/ 181669 h 557118"/>
              <a:gd name="connsiteX6" fmla="*/ 278558 w 1637921"/>
              <a:gd name="connsiteY6" fmla="*/ 163502 h 557118"/>
              <a:gd name="connsiteX7" fmla="*/ 296725 w 1637921"/>
              <a:gd name="connsiteY7" fmla="*/ 157446 h 557118"/>
              <a:gd name="connsiteX8" fmla="*/ 327004 w 1637921"/>
              <a:gd name="connsiteY8" fmla="*/ 139280 h 557118"/>
              <a:gd name="connsiteX9" fmla="*/ 345170 w 1637921"/>
              <a:gd name="connsiteY9" fmla="*/ 133224 h 557118"/>
              <a:gd name="connsiteX10" fmla="*/ 375449 w 1637921"/>
              <a:gd name="connsiteY10" fmla="*/ 121113 h 557118"/>
              <a:gd name="connsiteX11" fmla="*/ 411782 w 1637921"/>
              <a:gd name="connsiteY11" fmla="*/ 109001 h 557118"/>
              <a:gd name="connsiteX12" fmla="*/ 429949 w 1637921"/>
              <a:gd name="connsiteY12" fmla="*/ 96890 h 557118"/>
              <a:gd name="connsiteX13" fmla="*/ 454172 w 1637921"/>
              <a:gd name="connsiteY13" fmla="*/ 78723 h 557118"/>
              <a:gd name="connsiteX14" fmla="*/ 484450 w 1637921"/>
              <a:gd name="connsiteY14" fmla="*/ 72668 h 557118"/>
              <a:gd name="connsiteX15" fmla="*/ 502617 w 1637921"/>
              <a:gd name="connsiteY15" fmla="*/ 54501 h 557118"/>
              <a:gd name="connsiteX16" fmla="*/ 551062 w 1637921"/>
              <a:gd name="connsiteY16" fmla="*/ 42389 h 557118"/>
              <a:gd name="connsiteX17" fmla="*/ 611618 w 1637921"/>
              <a:gd name="connsiteY17" fmla="*/ 24223 h 557118"/>
              <a:gd name="connsiteX18" fmla="*/ 629785 w 1637921"/>
              <a:gd name="connsiteY18" fmla="*/ 18167 h 557118"/>
              <a:gd name="connsiteX19" fmla="*/ 690341 w 1637921"/>
              <a:gd name="connsiteY19" fmla="*/ 6056 h 557118"/>
              <a:gd name="connsiteX20" fmla="*/ 763009 w 1637921"/>
              <a:gd name="connsiteY20" fmla="*/ 0 h 557118"/>
              <a:gd name="connsiteX21" fmla="*/ 1041568 w 1637921"/>
              <a:gd name="connsiteY21" fmla="*/ 12111 h 557118"/>
              <a:gd name="connsiteX22" fmla="*/ 1192958 w 1637921"/>
              <a:gd name="connsiteY22" fmla="*/ 30278 h 557118"/>
              <a:gd name="connsiteX23" fmla="*/ 1277737 w 1637921"/>
              <a:gd name="connsiteY23" fmla="*/ 36334 h 557118"/>
              <a:gd name="connsiteX24" fmla="*/ 1326182 w 1637921"/>
              <a:gd name="connsiteY24" fmla="*/ 48445 h 557118"/>
              <a:gd name="connsiteX25" fmla="*/ 1380683 w 1637921"/>
              <a:gd name="connsiteY25" fmla="*/ 54501 h 557118"/>
              <a:gd name="connsiteX26" fmla="*/ 1459406 w 1637921"/>
              <a:gd name="connsiteY26" fmla="*/ 72668 h 557118"/>
              <a:gd name="connsiteX27" fmla="*/ 1513907 w 1637921"/>
              <a:gd name="connsiteY27" fmla="*/ 90835 h 557118"/>
              <a:gd name="connsiteX28" fmla="*/ 1550241 w 1637921"/>
              <a:gd name="connsiteY28" fmla="*/ 102946 h 557118"/>
              <a:gd name="connsiteX29" fmla="*/ 1568408 w 1637921"/>
              <a:gd name="connsiteY29" fmla="*/ 109001 h 557118"/>
              <a:gd name="connsiteX30" fmla="*/ 1592630 w 1637921"/>
              <a:gd name="connsiteY30" fmla="*/ 139280 h 557118"/>
              <a:gd name="connsiteX31" fmla="*/ 1616853 w 1637921"/>
              <a:gd name="connsiteY31" fmla="*/ 187725 h 557118"/>
              <a:gd name="connsiteX32" fmla="*/ 1628964 w 1637921"/>
              <a:gd name="connsiteY32" fmla="*/ 205891 h 557118"/>
              <a:gd name="connsiteX33" fmla="*/ 1628964 w 1637921"/>
              <a:gd name="connsiteY33" fmla="*/ 296726 h 557118"/>
              <a:gd name="connsiteX34" fmla="*/ 1616853 w 1637921"/>
              <a:gd name="connsiteY34" fmla="*/ 327004 h 557118"/>
              <a:gd name="connsiteX35" fmla="*/ 1604741 w 1637921"/>
              <a:gd name="connsiteY35" fmla="*/ 375449 h 557118"/>
              <a:gd name="connsiteX36" fmla="*/ 1568408 w 1637921"/>
              <a:gd name="connsiteY36" fmla="*/ 417838 h 557118"/>
              <a:gd name="connsiteX37" fmla="*/ 1550241 w 1637921"/>
              <a:gd name="connsiteY37" fmla="*/ 429950 h 557118"/>
              <a:gd name="connsiteX38" fmla="*/ 1526018 w 1637921"/>
              <a:gd name="connsiteY38" fmla="*/ 448117 h 557118"/>
              <a:gd name="connsiteX39" fmla="*/ 1338294 w 1637921"/>
              <a:gd name="connsiteY39" fmla="*/ 466284 h 557118"/>
              <a:gd name="connsiteX40" fmla="*/ 1241404 w 1637921"/>
              <a:gd name="connsiteY40" fmla="*/ 484450 h 557118"/>
              <a:gd name="connsiteX41" fmla="*/ 1199014 w 1637921"/>
              <a:gd name="connsiteY41" fmla="*/ 490506 h 557118"/>
              <a:gd name="connsiteX42" fmla="*/ 1156625 w 1637921"/>
              <a:gd name="connsiteY42" fmla="*/ 502617 h 557118"/>
              <a:gd name="connsiteX43" fmla="*/ 1065790 w 1637921"/>
              <a:gd name="connsiteY43" fmla="*/ 514729 h 557118"/>
              <a:gd name="connsiteX44" fmla="*/ 1017345 w 1637921"/>
              <a:gd name="connsiteY44" fmla="*/ 526840 h 557118"/>
              <a:gd name="connsiteX45" fmla="*/ 920455 w 1637921"/>
              <a:gd name="connsiteY45" fmla="*/ 532895 h 557118"/>
              <a:gd name="connsiteX46" fmla="*/ 859899 w 1637921"/>
              <a:gd name="connsiteY46" fmla="*/ 545007 h 557118"/>
              <a:gd name="connsiteX47" fmla="*/ 756953 w 1637921"/>
              <a:gd name="connsiteY47" fmla="*/ 551062 h 557118"/>
              <a:gd name="connsiteX48" fmla="*/ 684286 w 1637921"/>
              <a:gd name="connsiteY48" fmla="*/ 557118 h 557118"/>
              <a:gd name="connsiteX49" fmla="*/ 502617 w 1637921"/>
              <a:gd name="connsiteY49" fmla="*/ 551062 h 557118"/>
              <a:gd name="connsiteX50" fmla="*/ 478394 w 1637921"/>
              <a:gd name="connsiteY50" fmla="*/ 538951 h 557118"/>
              <a:gd name="connsiteX51" fmla="*/ 448116 w 1637921"/>
              <a:gd name="connsiteY51" fmla="*/ 532895 h 557118"/>
              <a:gd name="connsiteX52" fmla="*/ 417838 w 1637921"/>
              <a:gd name="connsiteY52" fmla="*/ 520784 h 557118"/>
              <a:gd name="connsiteX53" fmla="*/ 399671 w 1637921"/>
              <a:gd name="connsiteY53" fmla="*/ 514729 h 557118"/>
              <a:gd name="connsiteX54" fmla="*/ 351226 w 1637921"/>
              <a:gd name="connsiteY54" fmla="*/ 484450 h 557118"/>
              <a:gd name="connsiteX55" fmla="*/ 302781 w 1637921"/>
              <a:gd name="connsiteY55" fmla="*/ 472339 h 557118"/>
              <a:gd name="connsiteX56" fmla="*/ 272503 w 1637921"/>
              <a:gd name="connsiteY56" fmla="*/ 460228 h 557118"/>
              <a:gd name="connsiteX57" fmla="*/ 230113 w 1637921"/>
              <a:gd name="connsiteY57" fmla="*/ 448117 h 557118"/>
              <a:gd name="connsiteX58" fmla="*/ 187724 w 1637921"/>
              <a:gd name="connsiteY58" fmla="*/ 429950 h 557118"/>
              <a:gd name="connsiteX59" fmla="*/ 163502 w 1637921"/>
              <a:gd name="connsiteY59" fmla="*/ 417838 h 557118"/>
              <a:gd name="connsiteX60" fmla="*/ 121112 w 1637921"/>
              <a:gd name="connsiteY60" fmla="*/ 405727 h 557118"/>
              <a:gd name="connsiteX61" fmla="*/ 102945 w 1637921"/>
              <a:gd name="connsiteY61" fmla="*/ 393616 h 557118"/>
              <a:gd name="connsiteX62" fmla="*/ 54500 w 1637921"/>
              <a:gd name="connsiteY62" fmla="*/ 381505 h 557118"/>
              <a:gd name="connsiteX63" fmla="*/ 36333 w 1637921"/>
              <a:gd name="connsiteY63" fmla="*/ 369393 h 557118"/>
              <a:gd name="connsiteX64" fmla="*/ 12111 w 1637921"/>
              <a:gd name="connsiteY64" fmla="*/ 363338 h 557118"/>
              <a:gd name="connsiteX65" fmla="*/ 0 w 1637921"/>
              <a:gd name="connsiteY65" fmla="*/ 357282 h 557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637921" h="557118">
                <a:moveTo>
                  <a:pt x="115057" y="436005"/>
                </a:moveTo>
                <a:cubicBezTo>
                  <a:pt x="119094" y="381504"/>
                  <a:pt x="121904" y="326899"/>
                  <a:pt x="127168" y="272503"/>
                </a:cubicBezTo>
                <a:cubicBezTo>
                  <a:pt x="127970" y="264219"/>
                  <a:pt x="129945" y="255931"/>
                  <a:pt x="133223" y="248281"/>
                </a:cubicBezTo>
                <a:cubicBezTo>
                  <a:pt x="136090" y="241591"/>
                  <a:pt x="139652" y="234661"/>
                  <a:pt x="145335" y="230114"/>
                </a:cubicBezTo>
                <a:cubicBezTo>
                  <a:pt x="150320" y="226126"/>
                  <a:pt x="157870" y="227062"/>
                  <a:pt x="163502" y="224058"/>
                </a:cubicBezTo>
                <a:cubicBezTo>
                  <a:pt x="188245" y="210862"/>
                  <a:pt x="210394" y="192716"/>
                  <a:pt x="236169" y="181669"/>
                </a:cubicBezTo>
                <a:cubicBezTo>
                  <a:pt x="250299" y="175613"/>
                  <a:pt x="264285" y="169211"/>
                  <a:pt x="278558" y="163502"/>
                </a:cubicBezTo>
                <a:cubicBezTo>
                  <a:pt x="284485" y="161131"/>
                  <a:pt x="291016" y="160301"/>
                  <a:pt x="296725" y="157446"/>
                </a:cubicBezTo>
                <a:cubicBezTo>
                  <a:pt x="307253" y="152182"/>
                  <a:pt x="316476" y="144544"/>
                  <a:pt x="327004" y="139280"/>
                </a:cubicBezTo>
                <a:cubicBezTo>
                  <a:pt x="332713" y="136426"/>
                  <a:pt x="339193" y="135465"/>
                  <a:pt x="345170" y="133224"/>
                </a:cubicBezTo>
                <a:cubicBezTo>
                  <a:pt x="355348" y="129407"/>
                  <a:pt x="365233" y="124828"/>
                  <a:pt x="375449" y="121113"/>
                </a:cubicBezTo>
                <a:cubicBezTo>
                  <a:pt x="387447" y="116750"/>
                  <a:pt x="401160" y="116082"/>
                  <a:pt x="411782" y="109001"/>
                </a:cubicBezTo>
                <a:cubicBezTo>
                  <a:pt x="417838" y="104964"/>
                  <a:pt x="424027" y="101120"/>
                  <a:pt x="429949" y="96890"/>
                </a:cubicBezTo>
                <a:cubicBezTo>
                  <a:pt x="438162" y="91024"/>
                  <a:pt x="444949" y="82822"/>
                  <a:pt x="454172" y="78723"/>
                </a:cubicBezTo>
                <a:cubicBezTo>
                  <a:pt x="463577" y="74543"/>
                  <a:pt x="474357" y="74686"/>
                  <a:pt x="484450" y="72668"/>
                </a:cubicBezTo>
                <a:cubicBezTo>
                  <a:pt x="490506" y="66612"/>
                  <a:pt x="495491" y="59252"/>
                  <a:pt x="502617" y="54501"/>
                </a:cubicBezTo>
                <a:cubicBezTo>
                  <a:pt x="510598" y="49180"/>
                  <a:pt x="546694" y="43263"/>
                  <a:pt x="551062" y="42389"/>
                </a:cubicBezTo>
                <a:cubicBezTo>
                  <a:pt x="584202" y="20296"/>
                  <a:pt x="555950" y="35356"/>
                  <a:pt x="611618" y="24223"/>
                </a:cubicBezTo>
                <a:cubicBezTo>
                  <a:pt x="617877" y="22971"/>
                  <a:pt x="623565" y="19602"/>
                  <a:pt x="629785" y="18167"/>
                </a:cubicBezTo>
                <a:cubicBezTo>
                  <a:pt x="649843" y="13538"/>
                  <a:pt x="669945" y="8837"/>
                  <a:pt x="690341" y="6056"/>
                </a:cubicBezTo>
                <a:cubicBezTo>
                  <a:pt x="714425" y="2772"/>
                  <a:pt x="738786" y="2019"/>
                  <a:pt x="763009" y="0"/>
                </a:cubicBezTo>
                <a:cubicBezTo>
                  <a:pt x="879093" y="4003"/>
                  <a:pt x="935248" y="4517"/>
                  <a:pt x="1041568" y="12111"/>
                </a:cubicBezTo>
                <a:cubicBezTo>
                  <a:pt x="1168194" y="21155"/>
                  <a:pt x="1045669" y="14497"/>
                  <a:pt x="1192958" y="30278"/>
                </a:cubicBezTo>
                <a:cubicBezTo>
                  <a:pt x="1221128" y="33296"/>
                  <a:pt x="1249477" y="34315"/>
                  <a:pt x="1277737" y="36334"/>
                </a:cubicBezTo>
                <a:cubicBezTo>
                  <a:pt x="1293885" y="40371"/>
                  <a:pt x="1309790" y="45552"/>
                  <a:pt x="1326182" y="48445"/>
                </a:cubicBezTo>
                <a:cubicBezTo>
                  <a:pt x="1344183" y="51622"/>
                  <a:pt x="1362628" y="51650"/>
                  <a:pt x="1380683" y="54501"/>
                </a:cubicBezTo>
                <a:cubicBezTo>
                  <a:pt x="1411220" y="59323"/>
                  <a:pt x="1432960" y="62751"/>
                  <a:pt x="1459406" y="72668"/>
                </a:cubicBezTo>
                <a:cubicBezTo>
                  <a:pt x="1540339" y="103018"/>
                  <a:pt x="1446271" y="70544"/>
                  <a:pt x="1513907" y="90835"/>
                </a:cubicBezTo>
                <a:cubicBezTo>
                  <a:pt x="1526135" y="94503"/>
                  <a:pt x="1538130" y="98909"/>
                  <a:pt x="1550241" y="102946"/>
                </a:cubicBezTo>
                <a:lnTo>
                  <a:pt x="1568408" y="109001"/>
                </a:lnTo>
                <a:cubicBezTo>
                  <a:pt x="1586745" y="164019"/>
                  <a:pt x="1557772" y="89483"/>
                  <a:pt x="1592630" y="139280"/>
                </a:cubicBezTo>
                <a:cubicBezTo>
                  <a:pt x="1602984" y="154071"/>
                  <a:pt x="1606838" y="172703"/>
                  <a:pt x="1616853" y="187725"/>
                </a:cubicBezTo>
                <a:lnTo>
                  <a:pt x="1628964" y="205891"/>
                </a:lnTo>
                <a:cubicBezTo>
                  <a:pt x="1641441" y="243326"/>
                  <a:pt x="1640362" y="232136"/>
                  <a:pt x="1628964" y="296726"/>
                </a:cubicBezTo>
                <a:cubicBezTo>
                  <a:pt x="1627075" y="307431"/>
                  <a:pt x="1619977" y="316592"/>
                  <a:pt x="1616853" y="327004"/>
                </a:cubicBezTo>
                <a:cubicBezTo>
                  <a:pt x="1611670" y="344281"/>
                  <a:pt x="1612734" y="359463"/>
                  <a:pt x="1604741" y="375449"/>
                </a:cubicBezTo>
                <a:cubicBezTo>
                  <a:pt x="1596705" y="391521"/>
                  <a:pt x="1581446" y="406662"/>
                  <a:pt x="1568408" y="417838"/>
                </a:cubicBezTo>
                <a:cubicBezTo>
                  <a:pt x="1562882" y="422575"/>
                  <a:pt x="1556163" y="425720"/>
                  <a:pt x="1550241" y="429950"/>
                </a:cubicBezTo>
                <a:cubicBezTo>
                  <a:pt x="1542028" y="435816"/>
                  <a:pt x="1535523" y="444722"/>
                  <a:pt x="1526018" y="448117"/>
                </a:cubicBezTo>
                <a:cubicBezTo>
                  <a:pt x="1475720" y="466080"/>
                  <a:pt x="1379087" y="464341"/>
                  <a:pt x="1338294" y="466284"/>
                </a:cubicBezTo>
                <a:cubicBezTo>
                  <a:pt x="1292055" y="475531"/>
                  <a:pt x="1282322" y="478155"/>
                  <a:pt x="1241404" y="484450"/>
                </a:cubicBezTo>
                <a:cubicBezTo>
                  <a:pt x="1227297" y="486620"/>
                  <a:pt x="1212971" y="487515"/>
                  <a:pt x="1199014" y="490506"/>
                </a:cubicBezTo>
                <a:cubicBezTo>
                  <a:pt x="1184645" y="493585"/>
                  <a:pt x="1171068" y="499909"/>
                  <a:pt x="1156625" y="502617"/>
                </a:cubicBezTo>
                <a:cubicBezTo>
                  <a:pt x="1043554" y="523818"/>
                  <a:pt x="1151300" y="496405"/>
                  <a:pt x="1065790" y="514729"/>
                </a:cubicBezTo>
                <a:cubicBezTo>
                  <a:pt x="1049514" y="518217"/>
                  <a:pt x="1033862" y="524776"/>
                  <a:pt x="1017345" y="526840"/>
                </a:cubicBezTo>
                <a:cubicBezTo>
                  <a:pt x="985235" y="530854"/>
                  <a:pt x="952752" y="530877"/>
                  <a:pt x="920455" y="532895"/>
                </a:cubicBezTo>
                <a:cubicBezTo>
                  <a:pt x="900270" y="536932"/>
                  <a:pt x="880358" y="542734"/>
                  <a:pt x="859899" y="545007"/>
                </a:cubicBezTo>
                <a:cubicBezTo>
                  <a:pt x="825735" y="548803"/>
                  <a:pt x="791246" y="548697"/>
                  <a:pt x="756953" y="551062"/>
                </a:cubicBezTo>
                <a:cubicBezTo>
                  <a:pt x="732704" y="552734"/>
                  <a:pt x="708508" y="555099"/>
                  <a:pt x="684286" y="557118"/>
                </a:cubicBezTo>
                <a:cubicBezTo>
                  <a:pt x="623730" y="555099"/>
                  <a:pt x="562972" y="556388"/>
                  <a:pt x="502617" y="551062"/>
                </a:cubicBezTo>
                <a:cubicBezTo>
                  <a:pt x="493625" y="550269"/>
                  <a:pt x="486958" y="541806"/>
                  <a:pt x="478394" y="538951"/>
                </a:cubicBezTo>
                <a:cubicBezTo>
                  <a:pt x="468630" y="535696"/>
                  <a:pt x="457974" y="535853"/>
                  <a:pt x="448116" y="532895"/>
                </a:cubicBezTo>
                <a:cubicBezTo>
                  <a:pt x="437704" y="529771"/>
                  <a:pt x="428016" y="524601"/>
                  <a:pt x="417838" y="520784"/>
                </a:cubicBezTo>
                <a:cubicBezTo>
                  <a:pt x="411861" y="518543"/>
                  <a:pt x="405538" y="517243"/>
                  <a:pt x="399671" y="514729"/>
                </a:cubicBezTo>
                <a:cubicBezTo>
                  <a:pt x="347893" y="492538"/>
                  <a:pt x="403387" y="514255"/>
                  <a:pt x="351226" y="484450"/>
                </a:cubicBezTo>
                <a:cubicBezTo>
                  <a:pt x="339452" y="477722"/>
                  <a:pt x="313266" y="475484"/>
                  <a:pt x="302781" y="472339"/>
                </a:cubicBezTo>
                <a:cubicBezTo>
                  <a:pt x="292369" y="469215"/>
                  <a:pt x="282815" y="463665"/>
                  <a:pt x="272503" y="460228"/>
                </a:cubicBezTo>
                <a:cubicBezTo>
                  <a:pt x="258562" y="455581"/>
                  <a:pt x="244243" y="452154"/>
                  <a:pt x="230113" y="448117"/>
                </a:cubicBezTo>
                <a:cubicBezTo>
                  <a:pt x="193298" y="423571"/>
                  <a:pt x="232415" y="446709"/>
                  <a:pt x="187724" y="429950"/>
                </a:cubicBezTo>
                <a:cubicBezTo>
                  <a:pt x="179272" y="426780"/>
                  <a:pt x="171954" y="421008"/>
                  <a:pt x="163502" y="417838"/>
                </a:cubicBezTo>
                <a:cubicBezTo>
                  <a:pt x="147966" y="412012"/>
                  <a:pt x="135762" y="413052"/>
                  <a:pt x="121112" y="405727"/>
                </a:cubicBezTo>
                <a:cubicBezTo>
                  <a:pt x="114602" y="402472"/>
                  <a:pt x="109455" y="396871"/>
                  <a:pt x="102945" y="393616"/>
                </a:cubicBezTo>
                <a:cubicBezTo>
                  <a:pt x="90528" y="387408"/>
                  <a:pt x="66021" y="383809"/>
                  <a:pt x="54500" y="381505"/>
                </a:cubicBezTo>
                <a:cubicBezTo>
                  <a:pt x="48444" y="377468"/>
                  <a:pt x="43023" y="372260"/>
                  <a:pt x="36333" y="369393"/>
                </a:cubicBezTo>
                <a:cubicBezTo>
                  <a:pt x="28683" y="366115"/>
                  <a:pt x="20006" y="365970"/>
                  <a:pt x="12111" y="363338"/>
                </a:cubicBezTo>
                <a:cubicBezTo>
                  <a:pt x="7829" y="361911"/>
                  <a:pt x="4037" y="359301"/>
                  <a:pt x="0" y="357282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1"/>
              </a:buClr>
              <a:buSzPct val="100000"/>
              <a:buFont typeface="Wingdings" pitchFamily="2" charset="2"/>
              <a:buChar char="•"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0694" y="2301139"/>
            <a:ext cx="1859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Methods called by g1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F373E8F-6405-B597-04D5-B33DA7094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5A4D30E3-79F4-BA89-C766-5F10A48570B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FD5A8116-3B9D-7A97-30FB-29A65C0340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55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09600" y="1519212"/>
            <a:ext cx="5841233" cy="21018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600" b="1" dirty="0">
                <a:latin typeface="Consolas" panose="020B0609020204030204" pitchFamily="49" charset="0"/>
              </a:rPr>
              <a:t>method Action </a:t>
            </a:r>
            <a:r>
              <a:rPr lang="en-US" sz="1600" dirty="0" err="1">
                <a:latin typeface="Consolas" panose="020B0609020204030204" pitchFamily="49" charset="0"/>
              </a:rPr>
              <a:t>enq</a:t>
            </a:r>
            <a:r>
              <a:rPr lang="en-US" sz="1600" dirty="0">
                <a:latin typeface="Consolas" panose="020B0609020204030204" pitchFamily="49" charset="0"/>
              </a:rPr>
              <a:t>(t x) </a:t>
            </a:r>
            <a:r>
              <a:rPr lang="en-US" sz="1600" b="1" dirty="0">
                <a:solidFill>
                  <a:srgbClr val="00B050"/>
                </a:solidFill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 (!</a:t>
            </a:r>
            <a:r>
              <a:rPr lang="en-US" sz="1600" dirty="0" err="1">
                <a:solidFill>
                  <a:srgbClr val="00B050"/>
                </a:solidFill>
                <a:latin typeface="Consolas" panose="020B0609020204030204" pitchFamily="49" charset="0"/>
              </a:rPr>
              <a:t>vb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b="1" dirty="0">
                <a:latin typeface="Consolas" panose="020B0609020204030204" pitchFamily="49" charset="0"/>
              </a:rPr>
              <a:t>if</a:t>
            </a:r>
            <a:r>
              <a:rPr lang="en-US" sz="1600" dirty="0">
                <a:latin typeface="Consolas" panose="020B0609020204030204" pitchFamily="49" charset="0"/>
              </a:rPr>
              <a:t> (</a:t>
            </a:r>
            <a:r>
              <a:rPr lang="en-US" sz="1600" dirty="0" err="1">
                <a:latin typeface="Consolas" panose="020B0609020204030204" pitchFamily="49" charset="0"/>
              </a:rPr>
              <a:t>va</a:t>
            </a:r>
            <a:r>
              <a:rPr lang="en-US" sz="1600" dirty="0">
                <a:latin typeface="Consolas" panose="020B0609020204030204" pitchFamily="49" charset="0"/>
              </a:rPr>
              <a:t>) </a:t>
            </a:r>
            <a:r>
              <a:rPr lang="en-US" sz="1600" b="1" dirty="0">
                <a:latin typeface="Consolas" panose="020B0609020204030204" pitchFamily="49" charset="0"/>
              </a:rPr>
              <a:t>begin </a:t>
            </a:r>
            <a:r>
              <a:rPr lang="en-US" sz="1600" dirty="0" err="1">
                <a:latin typeface="Consolas" panose="020B0609020204030204" pitchFamily="49" charset="0"/>
              </a:rPr>
              <a:t>db</a:t>
            </a:r>
            <a:r>
              <a:rPr lang="en-US" sz="1600" dirty="0">
                <a:latin typeface="Consolas" panose="020B0609020204030204" pitchFamily="49" charset="0"/>
              </a:rPr>
              <a:t> &lt;= x; </a:t>
            </a:r>
            <a:r>
              <a:rPr lang="en-US" sz="1600" dirty="0" err="1">
                <a:latin typeface="Consolas" panose="020B0609020204030204" pitchFamily="49" charset="0"/>
              </a:rPr>
              <a:t>vb</a:t>
            </a:r>
            <a:r>
              <a:rPr lang="en-US" sz="1600" dirty="0">
                <a:latin typeface="Consolas" panose="020B0609020204030204" pitchFamily="49" charset="0"/>
              </a:rPr>
              <a:t> &lt;= True; </a:t>
            </a:r>
            <a:r>
              <a:rPr lang="en-US" sz="1600" b="1" dirty="0">
                <a:latin typeface="Consolas" panose="020B0609020204030204" pitchFamily="49" charset="0"/>
              </a:rPr>
              <a:t>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b="1" dirty="0">
                <a:latin typeface="Consolas" panose="020B0609020204030204" pitchFamily="49" charset="0"/>
              </a:rPr>
              <a:t>else begin </a:t>
            </a:r>
            <a:r>
              <a:rPr lang="en-US" sz="1600" dirty="0">
                <a:latin typeface="Consolas" panose="020B0609020204030204" pitchFamily="49" charset="0"/>
              </a:rPr>
              <a:t>da &lt;= x; </a:t>
            </a:r>
            <a:r>
              <a:rPr lang="en-US" sz="1600" dirty="0" err="1">
                <a:latin typeface="Consolas" panose="020B0609020204030204" pitchFamily="49" charset="0"/>
              </a:rPr>
              <a:t>va</a:t>
            </a:r>
            <a:r>
              <a:rPr lang="en-US" sz="1600" dirty="0">
                <a:latin typeface="Consolas" panose="020B0609020204030204" pitchFamily="49" charset="0"/>
              </a:rPr>
              <a:t> &lt;= True; </a:t>
            </a:r>
            <a:r>
              <a:rPr lang="en-US" sz="1600" b="1" dirty="0">
                <a:latin typeface="Consolas" panose="020B0609020204030204" pitchFamily="49" charset="0"/>
              </a:rPr>
              <a:t>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600" b="1" dirty="0" err="1">
                <a:latin typeface="Consolas" panose="020B0609020204030204" pitchFamily="49" charset="0"/>
              </a:rPr>
              <a:t>endmethod</a:t>
            </a:r>
            <a:endParaRPr lang="en-US" sz="16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600" b="1" dirty="0">
                <a:latin typeface="Consolas" panose="020B0609020204030204" pitchFamily="49" charset="0"/>
              </a:rPr>
              <a:t>method Action </a:t>
            </a:r>
            <a:r>
              <a:rPr lang="en-US" sz="1600" dirty="0" err="1">
                <a:latin typeface="Consolas" panose="020B0609020204030204" pitchFamily="49" charset="0"/>
              </a:rPr>
              <a:t>deq</a:t>
            </a: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B050"/>
                </a:solidFill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 (</a:t>
            </a:r>
            <a:r>
              <a:rPr lang="en-US" sz="1600" dirty="0" err="1">
                <a:solidFill>
                  <a:srgbClr val="00B050"/>
                </a:solidFill>
                <a:latin typeface="Consolas" panose="020B0609020204030204" pitchFamily="49" charset="0"/>
              </a:rPr>
              <a:t>va</a:t>
            </a:r>
            <a:r>
              <a:rPr lang="en-US" sz="1600" dirty="0">
                <a:solidFill>
                  <a:srgbClr val="00B050"/>
                </a:solidFill>
                <a:latin typeface="Consolas" panose="020B0609020204030204" pitchFamily="49" charset="0"/>
              </a:rPr>
              <a:t>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600" dirty="0">
                <a:latin typeface="Consolas" panose="020B0609020204030204" pitchFamily="49" charset="0"/>
              </a:rPr>
              <a:t> </a:t>
            </a:r>
            <a:r>
              <a:rPr lang="en-US" sz="1600" b="1" dirty="0">
                <a:latin typeface="Consolas" panose="020B0609020204030204" pitchFamily="49" charset="0"/>
              </a:rPr>
              <a:t>if</a:t>
            </a:r>
            <a:r>
              <a:rPr lang="en-US" sz="1600" dirty="0">
                <a:latin typeface="Consolas" panose="020B0609020204030204" pitchFamily="49" charset="0"/>
              </a:rPr>
              <a:t> (</a:t>
            </a:r>
            <a:r>
              <a:rPr lang="en-US" sz="1600" dirty="0" err="1">
                <a:latin typeface="Consolas" panose="020B0609020204030204" pitchFamily="49" charset="0"/>
              </a:rPr>
              <a:t>vb</a:t>
            </a:r>
            <a:r>
              <a:rPr lang="en-US" sz="1600" dirty="0">
                <a:latin typeface="Consolas" panose="020B0609020204030204" pitchFamily="49" charset="0"/>
              </a:rPr>
              <a:t>) </a:t>
            </a:r>
            <a:r>
              <a:rPr lang="en-US" sz="1600" b="1" dirty="0">
                <a:latin typeface="Consolas" panose="020B0609020204030204" pitchFamily="49" charset="0"/>
              </a:rPr>
              <a:t>begin </a:t>
            </a:r>
            <a:r>
              <a:rPr lang="en-US" sz="1600" dirty="0">
                <a:latin typeface="Consolas" panose="020B0609020204030204" pitchFamily="49" charset="0"/>
              </a:rPr>
              <a:t>da &lt;= </a:t>
            </a:r>
            <a:r>
              <a:rPr lang="en-US" sz="1600" dirty="0" err="1">
                <a:latin typeface="Consolas" panose="020B0609020204030204" pitchFamily="49" charset="0"/>
              </a:rPr>
              <a:t>db</a:t>
            </a:r>
            <a:r>
              <a:rPr lang="en-US" sz="1600" dirty="0">
                <a:latin typeface="Consolas" panose="020B0609020204030204" pitchFamily="49" charset="0"/>
              </a:rPr>
              <a:t>; </a:t>
            </a:r>
            <a:r>
              <a:rPr lang="en-US" sz="1600" dirty="0" err="1">
                <a:latin typeface="Consolas" panose="020B0609020204030204" pitchFamily="49" charset="0"/>
              </a:rPr>
              <a:t>vb</a:t>
            </a:r>
            <a:r>
              <a:rPr lang="en-US" sz="1600" dirty="0">
                <a:latin typeface="Consolas" panose="020B0609020204030204" pitchFamily="49" charset="0"/>
              </a:rPr>
              <a:t> &lt;= False; </a:t>
            </a:r>
            <a:r>
              <a:rPr lang="en-US" sz="1600" b="1" dirty="0">
                <a:latin typeface="Consolas" panose="020B0609020204030204" pitchFamily="49" charset="0"/>
              </a:rPr>
              <a:t>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600" dirty="0">
                <a:latin typeface="Consolas" panose="020B0609020204030204" pitchFamily="49" charset="0"/>
              </a:rPr>
              <a:t>    </a:t>
            </a:r>
            <a:r>
              <a:rPr lang="en-US" sz="1600" b="1" dirty="0">
                <a:latin typeface="Consolas" panose="020B0609020204030204" pitchFamily="49" charset="0"/>
              </a:rPr>
              <a:t>else begin </a:t>
            </a:r>
            <a:r>
              <a:rPr lang="en-US" sz="1600" dirty="0" err="1">
                <a:latin typeface="Consolas" panose="020B0609020204030204" pitchFamily="49" charset="0"/>
              </a:rPr>
              <a:t>va</a:t>
            </a:r>
            <a:r>
              <a:rPr lang="en-US" sz="1600" dirty="0">
                <a:latin typeface="Consolas" panose="020B0609020204030204" pitchFamily="49" charset="0"/>
              </a:rPr>
              <a:t> &lt;= False; </a:t>
            </a:r>
            <a:r>
              <a:rPr lang="en-US" sz="1600" b="1" dirty="0">
                <a:latin typeface="Consolas" panose="020B0609020204030204" pitchFamily="49" charset="0"/>
              </a:rPr>
              <a:t>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600" b="1" dirty="0" err="1">
                <a:latin typeface="Consolas" panose="020B0609020204030204" pitchFamily="49" charset="0"/>
              </a:rPr>
              <a:t>endmethod</a:t>
            </a:r>
            <a:endParaRPr lang="en-US" sz="1600" b="1" dirty="0">
              <a:latin typeface="Consolas" panose="020B0609020204030204" pitchFamily="49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14138"/>
            <a:ext cx="7772400" cy="1143000"/>
          </a:xfrm>
        </p:spPr>
        <p:txBody>
          <a:bodyPr/>
          <a:lstStyle/>
          <a:p>
            <a:r>
              <a:rPr lang="en-US" dirty="0"/>
              <a:t>Two-Element FIFO</a:t>
            </a:r>
            <a:br>
              <a:rPr lang="en-US" dirty="0"/>
            </a:br>
            <a:r>
              <a:rPr lang="en-US" sz="2400" i="1" dirty="0"/>
              <a:t>Deriving the CM</a:t>
            </a:r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6845555" y="1384268"/>
            <a:ext cx="1755775" cy="1389599"/>
            <a:chOff x="3195330" y="1379799"/>
            <a:chExt cx="1755775" cy="1389599"/>
          </a:xfrm>
        </p:grpSpPr>
        <p:sp>
          <p:nvSpPr>
            <p:cNvPr id="25" name="Rectangle 34"/>
            <p:cNvSpPr>
              <a:spLocks noChangeArrowheads="1"/>
            </p:cNvSpPr>
            <p:nvPr/>
          </p:nvSpPr>
          <p:spPr bwMode="auto">
            <a:xfrm>
              <a:off x="3836680" y="1964475"/>
              <a:ext cx="201612" cy="4159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 dirty="0"/>
            </a:p>
          </p:txBody>
        </p:sp>
        <p:sp>
          <p:nvSpPr>
            <p:cNvPr id="26" name="Rectangle 35"/>
            <p:cNvSpPr>
              <a:spLocks noChangeArrowheads="1"/>
            </p:cNvSpPr>
            <p:nvPr/>
          </p:nvSpPr>
          <p:spPr bwMode="auto">
            <a:xfrm>
              <a:off x="4131955" y="1964475"/>
              <a:ext cx="201612" cy="4159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27" name="TextBox 36"/>
            <p:cNvSpPr txBox="1">
              <a:spLocks noChangeArrowheads="1"/>
            </p:cNvSpPr>
            <p:nvPr/>
          </p:nvSpPr>
          <p:spPr bwMode="auto">
            <a:xfrm>
              <a:off x="3706505" y="2369288"/>
              <a:ext cx="90922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err="1"/>
                <a:t>db</a:t>
              </a:r>
              <a:r>
                <a:rPr lang="en-US" dirty="0"/>
                <a:t> da</a:t>
              </a:r>
            </a:p>
          </p:txBody>
        </p:sp>
        <p:cxnSp>
          <p:nvCxnSpPr>
            <p:cNvPr id="28" name="Straight Arrow Connector 38"/>
            <p:cNvCxnSpPr>
              <a:cxnSpLocks noChangeShapeType="1"/>
            </p:cNvCxnSpPr>
            <p:nvPr/>
          </p:nvCxnSpPr>
          <p:spPr bwMode="auto">
            <a:xfrm>
              <a:off x="3195330" y="2224825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</p:cxnSp>
        <p:cxnSp>
          <p:nvCxnSpPr>
            <p:cNvPr id="29" name="Straight Arrow Connector 39"/>
            <p:cNvCxnSpPr>
              <a:cxnSpLocks noChangeShapeType="1"/>
            </p:cNvCxnSpPr>
            <p:nvPr/>
          </p:nvCxnSpPr>
          <p:spPr bwMode="auto">
            <a:xfrm>
              <a:off x="4547880" y="2224825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</p:cxnSp>
        <p:sp>
          <p:nvSpPr>
            <p:cNvPr id="30" name="Rectangle 29"/>
            <p:cNvSpPr/>
            <p:nvPr/>
          </p:nvSpPr>
          <p:spPr bwMode="auto">
            <a:xfrm>
              <a:off x="3836680" y="1742514"/>
              <a:ext cx="201612" cy="13273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4129189" y="1742514"/>
              <a:ext cx="201612" cy="13273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32" name="TextBox 36"/>
            <p:cNvSpPr txBox="1">
              <a:spLocks noChangeArrowheads="1"/>
            </p:cNvSpPr>
            <p:nvPr/>
          </p:nvSpPr>
          <p:spPr bwMode="auto">
            <a:xfrm>
              <a:off x="3650066" y="1379799"/>
              <a:ext cx="90922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err="1"/>
                <a:t>vb</a:t>
              </a:r>
              <a:r>
                <a:rPr lang="en-US" dirty="0"/>
                <a:t> </a:t>
              </a:r>
              <a:r>
                <a:rPr lang="en-US" dirty="0" err="1"/>
                <a:t>va</a:t>
              </a:r>
              <a:endParaRPr lang="en-US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09550" y="3641151"/>
            <a:ext cx="893445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can derive a conservative CM by ignoring the conditionals 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mcalls</a:t>
            </a:r>
            <a:r>
              <a:rPr lang="en-US" sz="1600" dirty="0"/>
              <a:t>(</a:t>
            </a:r>
            <a:r>
              <a:rPr lang="en-US" sz="1600" dirty="0" err="1"/>
              <a:t>enq</a:t>
            </a:r>
            <a:r>
              <a:rPr lang="en-US" sz="1600" dirty="0"/>
              <a:t>) = {</a:t>
            </a:r>
            <a:r>
              <a:rPr lang="en-US" sz="1600" dirty="0" err="1"/>
              <a:t>vb.r</a:t>
            </a:r>
            <a:r>
              <a:rPr lang="en-US" sz="1600" dirty="0"/>
              <a:t>, </a:t>
            </a:r>
            <a:r>
              <a:rPr lang="en-US" sz="1600" dirty="0" err="1"/>
              <a:t>va.r</a:t>
            </a:r>
            <a:r>
              <a:rPr lang="en-US" sz="1600" dirty="0"/>
              <a:t>, </a:t>
            </a:r>
            <a:r>
              <a:rPr lang="en-US" sz="1600" dirty="0" err="1"/>
              <a:t>db.w</a:t>
            </a:r>
            <a:r>
              <a:rPr lang="en-US" sz="1600" dirty="0"/>
              <a:t>, </a:t>
            </a:r>
            <a:r>
              <a:rPr lang="en-US" sz="1600" dirty="0" err="1"/>
              <a:t>vb.w</a:t>
            </a:r>
            <a:r>
              <a:rPr lang="en-US" sz="1600" dirty="0"/>
              <a:t>, </a:t>
            </a:r>
            <a:r>
              <a:rPr lang="en-US" sz="1600" dirty="0" err="1"/>
              <a:t>da.w</a:t>
            </a:r>
            <a:r>
              <a:rPr lang="en-US" sz="1600" dirty="0"/>
              <a:t>, </a:t>
            </a:r>
            <a:r>
              <a:rPr lang="en-US" sz="1600" dirty="0" err="1"/>
              <a:t>va.w</a:t>
            </a:r>
            <a:r>
              <a:rPr lang="en-US" sz="1600" dirty="0"/>
              <a:t>}</a:t>
            </a:r>
          </a:p>
          <a:p>
            <a:r>
              <a:rPr lang="en-US" sz="1600" dirty="0"/>
              <a:t>  </a:t>
            </a:r>
            <a:r>
              <a:rPr lang="en-US" sz="1600" dirty="0" err="1"/>
              <a:t>mcalls</a:t>
            </a:r>
            <a:r>
              <a:rPr lang="en-US" sz="1600" dirty="0"/>
              <a:t>(</a:t>
            </a:r>
            <a:r>
              <a:rPr lang="en-US" sz="1600" dirty="0" err="1"/>
              <a:t>deq</a:t>
            </a:r>
            <a:r>
              <a:rPr lang="en-US" sz="1600" dirty="0"/>
              <a:t>) = {</a:t>
            </a:r>
            <a:r>
              <a:rPr lang="en-US" sz="1600" dirty="0" err="1"/>
              <a:t>va.r</a:t>
            </a:r>
            <a:r>
              <a:rPr lang="en-US" sz="1600" dirty="0"/>
              <a:t>, </a:t>
            </a:r>
            <a:r>
              <a:rPr lang="en-US" sz="1600" dirty="0" err="1"/>
              <a:t>vb.r</a:t>
            </a:r>
            <a:r>
              <a:rPr lang="en-US" sz="1600" dirty="0"/>
              <a:t>, </a:t>
            </a:r>
            <a:r>
              <a:rPr lang="en-US" sz="1600" dirty="0" err="1"/>
              <a:t>da.w</a:t>
            </a:r>
            <a:r>
              <a:rPr lang="en-US" sz="1600" dirty="0"/>
              <a:t>, </a:t>
            </a:r>
            <a:r>
              <a:rPr lang="en-US" sz="1600" dirty="0" err="1"/>
              <a:t>db.r</a:t>
            </a:r>
            <a:r>
              <a:rPr lang="en-US" sz="1600" dirty="0"/>
              <a:t>, </a:t>
            </a:r>
            <a:r>
              <a:rPr lang="en-US" sz="1600" dirty="0" err="1"/>
              <a:t>vb.w</a:t>
            </a:r>
            <a:r>
              <a:rPr lang="en-US" sz="1600" dirty="0"/>
              <a:t>, </a:t>
            </a:r>
            <a:r>
              <a:rPr lang="en-US" sz="1600" dirty="0" err="1"/>
              <a:t>va.w</a:t>
            </a:r>
            <a:r>
              <a:rPr lang="en-US" sz="1600" dirty="0"/>
              <a:t>}</a:t>
            </a:r>
          </a:p>
          <a:p>
            <a:endParaRPr lang="en-US" sz="1600" dirty="0"/>
          </a:p>
          <a:p>
            <a:pPr marL="0" lvl="1"/>
            <a:r>
              <a:rPr lang="en-US" sz="1600" dirty="0"/>
              <a:t>  CM[</a:t>
            </a:r>
            <a:r>
              <a:rPr lang="en-US" sz="1600" dirty="0" err="1"/>
              <a:t>enq,deq</a:t>
            </a:r>
            <a:r>
              <a:rPr lang="en-US" sz="1600" dirty="0"/>
              <a:t>] = </a:t>
            </a:r>
          </a:p>
          <a:p>
            <a:pPr marL="0" lvl="1"/>
            <a:r>
              <a:rPr lang="en-US" sz="1400" dirty="0">
                <a:sym typeface="Symbol"/>
              </a:rPr>
              <a:t>  CM[</a:t>
            </a:r>
            <a:r>
              <a:rPr lang="en-US" sz="1400" dirty="0" err="1">
                <a:sym typeface="Symbol"/>
              </a:rPr>
              <a:t>vb.r,va.r</a:t>
            </a:r>
            <a:r>
              <a:rPr lang="en-US" sz="1400" dirty="0">
                <a:sym typeface="Symbol"/>
              </a:rPr>
              <a:t>]</a:t>
            </a:r>
            <a:r>
              <a:rPr lang="en-US" sz="1400" dirty="0">
                <a:solidFill>
                  <a:srgbClr val="FF0000"/>
                </a:solidFill>
              </a:rPr>
              <a:t>CM[</a:t>
            </a:r>
            <a:r>
              <a:rPr lang="en-US" sz="1400" dirty="0" err="1">
                <a:solidFill>
                  <a:srgbClr val="FF0000"/>
                </a:solidFill>
              </a:rPr>
              <a:t>vb.r</a:t>
            </a:r>
            <a:r>
              <a:rPr lang="en-US" sz="1400" dirty="0">
                <a:solidFill>
                  <a:srgbClr val="FF0000"/>
                </a:solidFill>
              </a:rPr>
              <a:t>, </a:t>
            </a:r>
            <a:r>
              <a:rPr lang="en-US" sz="1400" dirty="0" err="1">
                <a:solidFill>
                  <a:srgbClr val="FF0000"/>
                </a:solidFill>
              </a:rPr>
              <a:t>vb.r</a:t>
            </a:r>
            <a:r>
              <a:rPr lang="en-US" sz="1400" dirty="0">
                <a:solidFill>
                  <a:srgbClr val="FF0000"/>
                </a:solidFill>
              </a:rPr>
              <a:t>]</a:t>
            </a:r>
            <a:r>
              <a:rPr lang="en-US" sz="1400" dirty="0">
                <a:sym typeface="Symbol"/>
              </a:rPr>
              <a:t>CM[</a:t>
            </a:r>
            <a:r>
              <a:rPr lang="en-US" sz="1400" dirty="0" err="1">
                <a:sym typeface="Symbol"/>
              </a:rPr>
              <a:t>vb.r,da.w</a:t>
            </a:r>
            <a:r>
              <a:rPr lang="en-US" sz="1400" dirty="0">
                <a:sym typeface="Symbol"/>
              </a:rPr>
              <a:t>]CM[</a:t>
            </a:r>
            <a:r>
              <a:rPr lang="en-US" sz="1400" dirty="0" err="1">
                <a:sym typeface="Symbol"/>
              </a:rPr>
              <a:t>vb.r,db.r</a:t>
            </a:r>
            <a:r>
              <a:rPr lang="en-US" sz="1400" dirty="0">
                <a:sym typeface="Symbol"/>
              </a:rPr>
              <a:t>]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CM[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vb.r,vb.w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]</a:t>
            </a:r>
            <a:r>
              <a:rPr lang="en-US" sz="1400" dirty="0">
                <a:sym typeface="Symbol"/>
              </a:rPr>
              <a:t>CM[</a:t>
            </a:r>
            <a:r>
              <a:rPr lang="en-US" sz="1400" dirty="0" err="1">
                <a:sym typeface="Symbol"/>
              </a:rPr>
              <a:t>vb.r,va.w</a:t>
            </a:r>
            <a:r>
              <a:rPr lang="en-US" sz="1400" dirty="0">
                <a:sym typeface="Symbol"/>
              </a:rPr>
              <a:t>]</a:t>
            </a:r>
            <a:endParaRPr lang="en-US" sz="1400" dirty="0"/>
          </a:p>
          <a:p>
            <a:pPr marL="0" lvl="1"/>
            <a:r>
              <a:rPr lang="en-US" sz="1400" dirty="0">
                <a:sym typeface="Symbol"/>
              </a:rPr>
              <a:t>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CM[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va.r,va.r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]</a:t>
            </a:r>
            <a:r>
              <a:rPr lang="en-US" sz="1400" dirty="0">
                <a:sym typeface="Symbol"/>
              </a:rPr>
              <a:t></a:t>
            </a:r>
            <a:r>
              <a:rPr lang="en-US" sz="1400" dirty="0"/>
              <a:t>CM[</a:t>
            </a:r>
            <a:r>
              <a:rPr lang="en-US" sz="1400" dirty="0" err="1"/>
              <a:t>va.r</a:t>
            </a:r>
            <a:r>
              <a:rPr lang="en-US" sz="1400" dirty="0"/>
              <a:t>, </a:t>
            </a:r>
            <a:r>
              <a:rPr lang="en-US" sz="1400" dirty="0" err="1"/>
              <a:t>vb.r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</a:t>
            </a:r>
            <a:r>
              <a:rPr lang="en-US" sz="1400" dirty="0"/>
              <a:t>CM[</a:t>
            </a:r>
            <a:r>
              <a:rPr lang="en-US" sz="1400" dirty="0" err="1"/>
              <a:t>va.r,da.w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va.r,db.r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va.r,vb.w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C</a:t>
            </a:r>
            <a:r>
              <a:rPr lang="en-US" sz="1400" dirty="0">
                <a:solidFill>
                  <a:srgbClr val="FF0000"/>
                </a:solidFill>
              </a:rPr>
              <a:t>M[</a:t>
            </a:r>
            <a:r>
              <a:rPr lang="en-US" sz="1400" dirty="0" err="1">
                <a:solidFill>
                  <a:srgbClr val="FF0000"/>
                </a:solidFill>
              </a:rPr>
              <a:t>va.r,va.w</a:t>
            </a:r>
            <a:r>
              <a:rPr lang="en-US" sz="1400" dirty="0">
                <a:solidFill>
                  <a:srgbClr val="FF0000"/>
                </a:solidFill>
              </a:rPr>
              <a:t>]</a:t>
            </a:r>
          </a:p>
          <a:p>
            <a:pPr marL="0" lvl="1"/>
            <a:r>
              <a:rPr lang="en-US" sz="1400" dirty="0">
                <a:sym typeface="Symbol"/>
              </a:rPr>
              <a:t>CM[</a:t>
            </a:r>
            <a:r>
              <a:rPr lang="en-US" sz="1400" dirty="0" err="1">
                <a:sym typeface="Symbol"/>
              </a:rPr>
              <a:t>db.w,va.r</a:t>
            </a:r>
            <a:r>
              <a:rPr lang="en-US" sz="1400" dirty="0">
                <a:sym typeface="Symbol"/>
              </a:rPr>
              <a:t>]</a:t>
            </a:r>
            <a:r>
              <a:rPr lang="en-US" sz="1400" dirty="0"/>
              <a:t>CM[</a:t>
            </a:r>
            <a:r>
              <a:rPr lang="en-US" sz="1400" dirty="0" err="1"/>
              <a:t>db.w,vb.r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db.w,da.w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C</a:t>
            </a:r>
            <a:r>
              <a:rPr lang="en-US" sz="1400" dirty="0">
                <a:solidFill>
                  <a:srgbClr val="FF0000"/>
                </a:solidFill>
              </a:rPr>
              <a:t>M[</a:t>
            </a:r>
            <a:r>
              <a:rPr lang="en-US" sz="1400" dirty="0" err="1">
                <a:solidFill>
                  <a:srgbClr val="FF0000"/>
                </a:solidFill>
              </a:rPr>
              <a:t>db.w,db.r</a:t>
            </a:r>
            <a:r>
              <a:rPr lang="en-US" sz="1400" dirty="0">
                <a:solidFill>
                  <a:srgbClr val="FF0000"/>
                </a:solidFill>
              </a:rPr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db.w,vb.w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db.w,va.w</a:t>
            </a:r>
            <a:r>
              <a:rPr lang="en-US" sz="1400" dirty="0"/>
              <a:t>]</a:t>
            </a:r>
          </a:p>
          <a:p>
            <a:pPr marL="0" lvl="1"/>
            <a:r>
              <a:rPr lang="en-US" sz="1400" dirty="0">
                <a:sym typeface="Symbol"/>
              </a:rPr>
              <a:t>CM[</a:t>
            </a:r>
            <a:r>
              <a:rPr lang="en-US" sz="1400" dirty="0" err="1">
                <a:sym typeface="Symbol"/>
              </a:rPr>
              <a:t>vb.w,va.r</a:t>
            </a:r>
            <a:r>
              <a:rPr lang="en-US" sz="1400" dirty="0">
                <a:sym typeface="Symbol"/>
              </a:rPr>
              <a:t>]</a:t>
            </a:r>
            <a:r>
              <a:rPr lang="en-US" sz="1400" dirty="0">
                <a:solidFill>
                  <a:srgbClr val="FF0000"/>
                </a:solidFill>
              </a:rPr>
              <a:t>CM[</a:t>
            </a:r>
            <a:r>
              <a:rPr lang="en-US" sz="1400" dirty="0" err="1">
                <a:solidFill>
                  <a:srgbClr val="FF0000"/>
                </a:solidFill>
              </a:rPr>
              <a:t>vb.w,vb.r</a:t>
            </a:r>
            <a:r>
              <a:rPr lang="en-US" sz="1400" dirty="0">
                <a:solidFill>
                  <a:srgbClr val="FF0000"/>
                </a:solidFill>
              </a:rPr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vb.w,da.w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vb.w,db.r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C</a:t>
            </a:r>
            <a:r>
              <a:rPr lang="en-US" sz="1400" dirty="0">
                <a:solidFill>
                  <a:srgbClr val="FF0000"/>
                </a:solidFill>
              </a:rPr>
              <a:t>M[</a:t>
            </a:r>
            <a:r>
              <a:rPr lang="en-US" sz="1400" dirty="0" err="1">
                <a:solidFill>
                  <a:srgbClr val="FF0000"/>
                </a:solidFill>
              </a:rPr>
              <a:t>vb.w,vb.w</a:t>
            </a:r>
            <a:r>
              <a:rPr lang="en-US" sz="1400" dirty="0">
                <a:solidFill>
                  <a:srgbClr val="FF0000"/>
                </a:solidFill>
              </a:rPr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vb.w,va.w</a:t>
            </a:r>
            <a:r>
              <a:rPr lang="en-US" sz="1400" dirty="0"/>
              <a:t>]</a:t>
            </a:r>
          </a:p>
          <a:p>
            <a:pPr marL="0" lvl="1"/>
            <a:r>
              <a:rPr lang="en-US" sz="1400" dirty="0">
                <a:sym typeface="Symbol"/>
              </a:rPr>
              <a:t>CM[</a:t>
            </a:r>
            <a:r>
              <a:rPr lang="en-US" sz="1400" dirty="0" err="1">
                <a:sym typeface="Symbol"/>
              </a:rPr>
              <a:t>da.w,va.r</a:t>
            </a:r>
            <a:r>
              <a:rPr lang="en-US" sz="1400" dirty="0">
                <a:sym typeface="Symbol"/>
              </a:rPr>
              <a:t>]</a:t>
            </a:r>
            <a:r>
              <a:rPr lang="en-US" sz="1400" dirty="0"/>
              <a:t>CM[</a:t>
            </a:r>
            <a:r>
              <a:rPr lang="en-US" sz="1400" dirty="0" err="1"/>
              <a:t>da.w,vb.r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C</a:t>
            </a:r>
            <a:r>
              <a:rPr lang="en-US" sz="1400" dirty="0">
                <a:solidFill>
                  <a:srgbClr val="FF0000"/>
                </a:solidFill>
              </a:rPr>
              <a:t>M[</a:t>
            </a:r>
            <a:r>
              <a:rPr lang="en-US" sz="1400" dirty="0" err="1">
                <a:solidFill>
                  <a:srgbClr val="FF0000"/>
                </a:solidFill>
              </a:rPr>
              <a:t>da.w,da.w</a:t>
            </a:r>
            <a:r>
              <a:rPr lang="en-US" sz="1400" dirty="0">
                <a:solidFill>
                  <a:srgbClr val="FF0000"/>
                </a:solidFill>
              </a:rPr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da.w,db.r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da.w,vb.w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da.w,va.w</a:t>
            </a:r>
            <a:r>
              <a:rPr lang="en-US" sz="1400" dirty="0"/>
              <a:t>]</a:t>
            </a:r>
          </a:p>
          <a:p>
            <a:pPr marL="0" lvl="1"/>
            <a:r>
              <a:rPr lang="en-US" sz="1400" dirty="0">
                <a:sym typeface="Symbol"/>
              </a:rPr>
              <a:t>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CM[</a:t>
            </a:r>
            <a:r>
              <a:rPr lang="en-US" sz="1400" dirty="0" err="1">
                <a:solidFill>
                  <a:srgbClr val="FF0000"/>
                </a:solidFill>
                <a:sym typeface="Symbol"/>
              </a:rPr>
              <a:t>va.w,va.r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]</a:t>
            </a:r>
            <a:r>
              <a:rPr lang="en-US" sz="1400" dirty="0">
                <a:sym typeface="Symbol"/>
              </a:rPr>
              <a:t></a:t>
            </a:r>
            <a:r>
              <a:rPr lang="en-US" sz="1400" dirty="0"/>
              <a:t>CM[</a:t>
            </a:r>
            <a:r>
              <a:rPr lang="en-US" sz="1400" dirty="0" err="1"/>
              <a:t>va.w,vb.r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va.w,da.w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va.w,db.r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C</a:t>
            </a:r>
            <a:r>
              <a:rPr lang="en-US" sz="1400" dirty="0"/>
              <a:t>M[</a:t>
            </a:r>
            <a:r>
              <a:rPr lang="en-US" sz="1400" dirty="0" err="1"/>
              <a:t>va.w,vb.w</a:t>
            </a:r>
            <a:r>
              <a:rPr lang="en-US" sz="1400" dirty="0"/>
              <a:t>]</a:t>
            </a:r>
            <a:r>
              <a:rPr lang="en-US" sz="1400" dirty="0">
                <a:sym typeface="Symbol"/>
              </a:rPr>
              <a:t></a:t>
            </a:r>
            <a:r>
              <a:rPr lang="en-US" sz="1400" dirty="0">
                <a:solidFill>
                  <a:srgbClr val="FF0000"/>
                </a:solidFill>
                <a:sym typeface="Symbol"/>
              </a:rPr>
              <a:t>C</a:t>
            </a:r>
            <a:r>
              <a:rPr lang="en-US" sz="1400" dirty="0">
                <a:solidFill>
                  <a:srgbClr val="FF0000"/>
                </a:solidFill>
              </a:rPr>
              <a:t>M[</a:t>
            </a:r>
            <a:r>
              <a:rPr lang="en-US" sz="1400" dirty="0" err="1">
                <a:solidFill>
                  <a:srgbClr val="FF0000"/>
                </a:solidFill>
              </a:rPr>
              <a:t>va.w,va.w</a:t>
            </a:r>
            <a:r>
              <a:rPr lang="en-US" sz="1400" dirty="0">
                <a:solidFill>
                  <a:srgbClr val="FF0000"/>
                </a:solidFill>
              </a:rPr>
              <a:t>]</a:t>
            </a:r>
          </a:p>
          <a:p>
            <a:pPr marL="0" lvl="1"/>
            <a:r>
              <a:rPr lang="en-US" sz="1600" dirty="0">
                <a:sym typeface="Symbol"/>
              </a:rPr>
              <a:t>                      = CF  {&lt;}  CF  {&lt;}</a:t>
            </a:r>
            <a:r>
              <a:rPr lang="en-US" sz="1600" dirty="0"/>
              <a:t> </a:t>
            </a:r>
            <a:r>
              <a:rPr lang="en-US" sz="1600" dirty="0">
                <a:sym typeface="Symbol"/>
              </a:rPr>
              <a:t> {&gt;}  </a:t>
            </a:r>
            <a:r>
              <a:rPr lang="en-US" sz="1600" dirty="0"/>
              <a:t>{&gt;} </a:t>
            </a:r>
            <a:r>
              <a:rPr lang="en-US" sz="1600" dirty="0">
                <a:sym typeface="Symbol"/>
              </a:rPr>
              <a:t> C</a:t>
            </a:r>
            <a:r>
              <a:rPr lang="en-US" sz="1600" dirty="0"/>
              <a:t> </a:t>
            </a:r>
            <a:r>
              <a:rPr lang="en-US" sz="1600" dirty="0">
                <a:sym typeface="Symbol"/>
              </a:rPr>
              <a:t> </a:t>
            </a:r>
            <a:r>
              <a:rPr lang="en-US" sz="1600" dirty="0"/>
              <a:t>C </a:t>
            </a:r>
            <a:r>
              <a:rPr lang="en-US" sz="1600" dirty="0">
                <a:sym typeface="Symbol"/>
              </a:rPr>
              <a:t> {&gt;}  C</a:t>
            </a:r>
            <a:r>
              <a:rPr lang="en-US" sz="1600" dirty="0"/>
              <a:t>  </a:t>
            </a:r>
          </a:p>
          <a:p>
            <a:pPr marL="0" lvl="1"/>
            <a:r>
              <a:rPr lang="en-US" sz="1600" dirty="0"/>
              <a:t>                      = </a:t>
            </a:r>
            <a:r>
              <a:rPr lang="en-US" sz="16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C44668-7902-0C84-B4FF-553E1FC36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8A51D-3F95-637F-B13E-7A272F462EE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07CCC-820A-3D3A-1DE5-E319231A48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210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11186" y="1576388"/>
            <a:ext cx="5292087" cy="4929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module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mkCFFifo</a:t>
            </a:r>
            <a:r>
              <a:rPr lang="en-US" sz="1800" dirty="0">
                <a:latin typeface="Consolas" panose="020B0609020204030204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</a:rPr>
              <a:t>Fifo</a:t>
            </a:r>
            <a:r>
              <a:rPr lang="en-US" sz="1800" dirty="0">
                <a:latin typeface="Consolas" panose="020B0609020204030204" pitchFamily="49" charset="0"/>
              </a:rPr>
              <a:t>#(2, t));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</a:rPr>
              <a:t>#(t)    da  &lt;- </a:t>
            </a:r>
            <a:r>
              <a:rPr lang="en-US" sz="1800" dirty="0" err="1">
                <a:latin typeface="Consolas" panose="020B0609020204030204" pitchFamily="49" charset="0"/>
              </a:rPr>
              <a:t>mkRegU</a:t>
            </a:r>
            <a:r>
              <a:rPr lang="en-US" sz="1800" dirty="0">
                <a:latin typeface="Consolas" panose="020B0609020204030204" pitchFamily="49" charset="0"/>
              </a:rPr>
              <a:t>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</a:rPr>
              <a:t>#(</a:t>
            </a:r>
            <a:r>
              <a:rPr lang="en-US" sz="1800" dirty="0" err="1">
                <a:latin typeface="Consolas" panose="020B0609020204030204" pitchFamily="49" charset="0"/>
              </a:rPr>
              <a:t>Bool</a:t>
            </a:r>
            <a:r>
              <a:rPr lang="en-US" sz="1800" dirty="0">
                <a:latin typeface="Consolas" panose="020B0609020204030204" pitchFamily="49" charset="0"/>
              </a:rPr>
              <a:t>) </a:t>
            </a:r>
            <a:r>
              <a:rPr lang="en-US" sz="1800" dirty="0" err="1">
                <a:latin typeface="Consolas" panose="020B0609020204030204" pitchFamily="49" charset="0"/>
              </a:rPr>
              <a:t>va</a:t>
            </a:r>
            <a:r>
              <a:rPr lang="en-US" sz="1800" dirty="0">
                <a:latin typeface="Consolas" panose="020B0609020204030204" pitchFamily="49" charset="0"/>
              </a:rPr>
              <a:t>  &lt;- </a:t>
            </a:r>
            <a:r>
              <a:rPr lang="en-US" sz="1800" dirty="0" err="1">
                <a:latin typeface="Consolas" panose="020B0609020204030204" pitchFamily="49" charset="0"/>
              </a:rPr>
              <a:t>mkReg</a:t>
            </a:r>
            <a:r>
              <a:rPr lang="en-US" sz="1800" dirty="0">
                <a:latin typeface="Consolas" panose="020B0609020204030204" pitchFamily="49" charset="0"/>
              </a:rPr>
              <a:t>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</a:rPr>
              <a:t>#(t)    </a:t>
            </a:r>
            <a:r>
              <a:rPr lang="en-US" sz="1800" dirty="0" err="1">
                <a:latin typeface="Consolas" panose="020B0609020204030204" pitchFamily="49" charset="0"/>
              </a:rPr>
              <a:t>db</a:t>
            </a:r>
            <a:r>
              <a:rPr lang="en-US" sz="1800" dirty="0">
                <a:latin typeface="Consolas" panose="020B0609020204030204" pitchFamily="49" charset="0"/>
              </a:rPr>
              <a:t>  &lt;- </a:t>
            </a:r>
            <a:r>
              <a:rPr lang="en-US" sz="1800" dirty="0" err="1">
                <a:latin typeface="Consolas" panose="020B0609020204030204" pitchFamily="49" charset="0"/>
              </a:rPr>
              <a:t>mkRegU</a:t>
            </a:r>
            <a:r>
              <a:rPr lang="en-US" sz="1800" dirty="0">
                <a:latin typeface="Consolas" panose="020B0609020204030204" pitchFamily="49" charset="0"/>
              </a:rPr>
              <a:t>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</a:rPr>
              <a:t>#(Bool) </a:t>
            </a:r>
            <a:r>
              <a:rPr lang="en-US" sz="1800" dirty="0" err="1">
                <a:latin typeface="Consolas" panose="020B0609020204030204" pitchFamily="49" charset="0"/>
              </a:rPr>
              <a:t>vb</a:t>
            </a:r>
            <a:r>
              <a:rPr lang="en-US" sz="1800" dirty="0">
                <a:latin typeface="Consolas" panose="020B0609020204030204" pitchFamily="49" charset="0"/>
              </a:rPr>
              <a:t>  &lt;- </a:t>
            </a:r>
            <a:r>
              <a:rPr lang="en-US" sz="1800" dirty="0" err="1">
                <a:latin typeface="Consolas" panose="020B0609020204030204" pitchFamily="49" charset="0"/>
              </a:rPr>
              <a:t>mkReg</a:t>
            </a:r>
            <a:r>
              <a:rPr lang="en-US" sz="1800" dirty="0">
                <a:latin typeface="Consolas" panose="020B0609020204030204" pitchFamily="49" charset="0"/>
              </a:rPr>
              <a:t>(False)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rule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canonicalize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  <a:cs typeface="Courier New" pitchFamily="49" charset="0"/>
              </a:rPr>
              <a:t>if 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itchFamily="49" charset="0"/>
              </a:rPr>
              <a:t>vb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itchFamily="49" charset="0"/>
              </a:rPr>
              <a:t> &amp;&amp; !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  <a:cs typeface="Courier New" pitchFamily="49" charset="0"/>
              </a:rPr>
              <a:t>va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  da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db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&lt;= True;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vb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&lt;= False;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endrule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method Action </a:t>
            </a:r>
            <a:r>
              <a:rPr lang="en-US" sz="1800" dirty="0" err="1">
                <a:latin typeface="Consolas" panose="020B0609020204030204" pitchFamily="49" charset="0"/>
              </a:rPr>
              <a:t>enq</a:t>
            </a:r>
            <a:r>
              <a:rPr lang="en-US" sz="1800" dirty="0">
                <a:latin typeface="Consolas" panose="020B0609020204030204" pitchFamily="49" charset="0"/>
              </a:rPr>
              <a:t>(t x) </a:t>
            </a:r>
            <a:r>
              <a:rPr lang="en-US" sz="1800" b="1" dirty="0"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(!</a:t>
            </a:r>
            <a:r>
              <a:rPr lang="en-US" sz="1800" dirty="0" err="1">
                <a:latin typeface="Consolas" panose="020B0609020204030204" pitchFamily="49" charset="0"/>
              </a:rPr>
              <a:t>vb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b="1" dirty="0">
                <a:latin typeface="Consolas" panose="020B0609020204030204" pitchFamily="49" charset="0"/>
              </a:rPr>
              <a:t>begin </a:t>
            </a:r>
            <a:r>
              <a:rPr lang="en-US" sz="1800" dirty="0" err="1">
                <a:latin typeface="Consolas" panose="020B0609020204030204" pitchFamily="49" charset="0"/>
              </a:rPr>
              <a:t>db</a:t>
            </a:r>
            <a:r>
              <a:rPr lang="en-US" sz="1800" dirty="0">
                <a:latin typeface="Consolas" panose="020B0609020204030204" pitchFamily="49" charset="0"/>
              </a:rPr>
              <a:t> &lt;= x; </a:t>
            </a:r>
            <a:r>
              <a:rPr lang="en-US" sz="1800" dirty="0" err="1">
                <a:latin typeface="Consolas" panose="020B0609020204030204" pitchFamily="49" charset="0"/>
              </a:rPr>
              <a:t>vb</a:t>
            </a:r>
            <a:r>
              <a:rPr lang="en-US" sz="1800" dirty="0">
                <a:latin typeface="Consolas" panose="020B0609020204030204" pitchFamily="49" charset="0"/>
              </a:rPr>
              <a:t> &lt;= True; </a:t>
            </a:r>
            <a:r>
              <a:rPr lang="en-US" sz="1800" b="1" dirty="0">
                <a:latin typeface="Consolas" panose="020B0609020204030204" pitchFamily="49" charset="0"/>
              </a:rPr>
              <a:t>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method Action </a:t>
            </a:r>
            <a:r>
              <a:rPr lang="en-US" sz="1800" dirty="0" err="1">
                <a:latin typeface="Consolas" panose="020B0609020204030204" pitchFamily="49" charset="0"/>
              </a:rPr>
              <a:t>deq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</a:rPr>
              <a:t>va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va</a:t>
            </a:r>
            <a:r>
              <a:rPr lang="en-US" sz="1800" dirty="0">
                <a:latin typeface="Consolas" panose="020B0609020204030204" pitchFamily="49" charset="0"/>
              </a:rPr>
              <a:t> &lt;= False;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method </a:t>
            </a:r>
            <a:r>
              <a:rPr lang="en-US" sz="1800" dirty="0">
                <a:latin typeface="Consolas" panose="020B0609020204030204" pitchFamily="49" charset="0"/>
              </a:rPr>
              <a:t>t first </a:t>
            </a:r>
            <a:r>
              <a:rPr lang="en-US" sz="1800" b="1" dirty="0"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</a:rPr>
              <a:t>va</a:t>
            </a:r>
            <a:r>
              <a:rPr lang="en-US" sz="1800" dirty="0">
                <a:latin typeface="Consolas" panose="020B0609020204030204" pitchFamily="49" charset="0"/>
              </a:rPr>
              <a:t>); </a:t>
            </a:r>
            <a:r>
              <a:rPr lang="en-US" sz="1800" b="1" dirty="0">
                <a:latin typeface="Consolas" panose="020B0609020204030204" pitchFamily="49" charset="0"/>
              </a:rPr>
              <a:t>return</a:t>
            </a:r>
            <a:r>
              <a:rPr lang="en-US" sz="1800" dirty="0">
                <a:latin typeface="Consolas" panose="020B0609020204030204" pitchFamily="49" charset="0"/>
              </a:rPr>
              <a:t> da;  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endmodule</a:t>
            </a:r>
            <a:r>
              <a:rPr lang="en-US" sz="1800" b="1" dirty="0">
                <a:latin typeface="Consolas" panose="020B0609020204030204" pitchFamily="49" charset="0"/>
              </a:rPr>
              <a:t> </a:t>
            </a:r>
            <a:endParaRPr lang="en-US" sz="1800" b="1" i="1" dirty="0">
              <a:latin typeface="Consolas" panose="020B0609020204030204" pitchFamily="49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Two-Element FIFO</a:t>
            </a:r>
            <a:br>
              <a:rPr lang="en-US" dirty="0"/>
            </a:br>
            <a:r>
              <a:rPr lang="en-US" sz="2400" dirty="0"/>
              <a:t>another implementation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21607" y="2637152"/>
            <a:ext cx="18780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Can both </a:t>
            </a:r>
            <a:r>
              <a:rPr lang="en-U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enq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 and </a:t>
            </a:r>
            <a:r>
              <a:rPr lang="en-U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deq</a:t>
            </a:r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 execute concurrently?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83170" y="3494018"/>
            <a:ext cx="8052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yes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499621" y="1216755"/>
            <a:ext cx="1755775" cy="1389599"/>
            <a:chOff x="3195330" y="1379799"/>
            <a:chExt cx="1755775" cy="1389599"/>
          </a:xfrm>
        </p:grpSpPr>
        <p:sp>
          <p:nvSpPr>
            <p:cNvPr id="22" name="Rectangle 34"/>
            <p:cNvSpPr>
              <a:spLocks noChangeArrowheads="1"/>
            </p:cNvSpPr>
            <p:nvPr/>
          </p:nvSpPr>
          <p:spPr bwMode="auto">
            <a:xfrm>
              <a:off x="3836680" y="1964475"/>
              <a:ext cx="201612" cy="4159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 dirty="0"/>
            </a:p>
          </p:txBody>
        </p:sp>
        <p:sp>
          <p:nvSpPr>
            <p:cNvPr id="23" name="Rectangle 35"/>
            <p:cNvSpPr>
              <a:spLocks noChangeArrowheads="1"/>
            </p:cNvSpPr>
            <p:nvPr/>
          </p:nvSpPr>
          <p:spPr bwMode="auto">
            <a:xfrm>
              <a:off x="4131955" y="1964475"/>
              <a:ext cx="201612" cy="4159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24" name="TextBox 36"/>
            <p:cNvSpPr txBox="1">
              <a:spLocks noChangeArrowheads="1"/>
            </p:cNvSpPr>
            <p:nvPr/>
          </p:nvSpPr>
          <p:spPr bwMode="auto">
            <a:xfrm>
              <a:off x="3706505" y="2369288"/>
              <a:ext cx="90922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err="1"/>
                <a:t>db</a:t>
              </a:r>
              <a:r>
                <a:rPr lang="en-US" dirty="0"/>
                <a:t> da</a:t>
              </a:r>
            </a:p>
          </p:txBody>
        </p:sp>
        <p:cxnSp>
          <p:nvCxnSpPr>
            <p:cNvPr id="25" name="Straight Arrow Connector 38"/>
            <p:cNvCxnSpPr>
              <a:cxnSpLocks noChangeShapeType="1"/>
            </p:cNvCxnSpPr>
            <p:nvPr/>
          </p:nvCxnSpPr>
          <p:spPr bwMode="auto">
            <a:xfrm>
              <a:off x="3195330" y="2224825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</p:cxnSp>
        <p:cxnSp>
          <p:nvCxnSpPr>
            <p:cNvPr id="26" name="Straight Arrow Connector 39"/>
            <p:cNvCxnSpPr>
              <a:cxnSpLocks noChangeShapeType="1"/>
            </p:cNvCxnSpPr>
            <p:nvPr/>
          </p:nvCxnSpPr>
          <p:spPr bwMode="auto">
            <a:xfrm>
              <a:off x="4547880" y="2224825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</p:cxnSp>
        <p:sp>
          <p:nvSpPr>
            <p:cNvPr id="27" name="Rectangle 26"/>
            <p:cNvSpPr/>
            <p:nvPr/>
          </p:nvSpPr>
          <p:spPr bwMode="auto">
            <a:xfrm>
              <a:off x="3836680" y="1742514"/>
              <a:ext cx="201612" cy="13273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4129189" y="1742514"/>
              <a:ext cx="201612" cy="13273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9" name="TextBox 36"/>
            <p:cNvSpPr txBox="1">
              <a:spLocks noChangeArrowheads="1"/>
            </p:cNvSpPr>
            <p:nvPr/>
          </p:nvSpPr>
          <p:spPr bwMode="auto">
            <a:xfrm>
              <a:off x="3650066" y="1379799"/>
              <a:ext cx="90922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err="1"/>
                <a:t>vb</a:t>
              </a:r>
              <a:r>
                <a:rPr lang="en-US" dirty="0"/>
                <a:t> </a:t>
              </a:r>
              <a:r>
                <a:rPr lang="en-US" dirty="0" err="1"/>
                <a:t>va</a:t>
              </a:r>
              <a:endParaRPr lang="en-US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5787577" y="4001338"/>
            <a:ext cx="29028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But neither </a:t>
            </a:r>
            <a:r>
              <a:rPr lang="en-US" dirty="0" err="1">
                <a:latin typeface="Comic Sans MS" panose="030F0702030302020204" pitchFamily="66" charset="0"/>
              </a:rPr>
              <a:t>enq</a:t>
            </a:r>
            <a:r>
              <a:rPr lang="en-US" dirty="0">
                <a:latin typeface="Comic Sans MS" panose="030F0702030302020204" pitchFamily="66" charset="0"/>
              </a:rPr>
              <a:t> or </a:t>
            </a:r>
            <a:r>
              <a:rPr lang="en-US" dirty="0" err="1">
                <a:latin typeface="Comic Sans MS" panose="030F0702030302020204" pitchFamily="66" charset="0"/>
              </a:rPr>
              <a:t>deq</a:t>
            </a:r>
            <a:r>
              <a:rPr lang="en-US" dirty="0">
                <a:latin typeface="Comic Sans MS" panose="030F0702030302020204" pitchFamily="66" charset="0"/>
              </a:rPr>
              <a:t> execute again until the </a:t>
            </a:r>
            <a:r>
              <a:rPr lang="en-US" dirty="0" err="1">
                <a:latin typeface="Comic Sans MS" panose="030F0702030302020204" pitchFamily="66" charset="0"/>
              </a:rPr>
              <a:t>canonicalize</a:t>
            </a:r>
            <a:r>
              <a:rPr lang="en-US" dirty="0">
                <a:latin typeface="Comic Sans MS" panose="030F0702030302020204" pitchFamily="66" charset="0"/>
              </a:rPr>
              <a:t> rule fires!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559373" y="5135141"/>
            <a:ext cx="29882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…and  canonicalize cannot execute concurrently with </a:t>
            </a:r>
            <a:r>
              <a:rPr lang="en-US" dirty="0" err="1">
                <a:latin typeface="Comic Sans MS" panose="030F0702030302020204" pitchFamily="66" charset="0"/>
              </a:rPr>
              <a:t>enq</a:t>
            </a:r>
            <a:r>
              <a:rPr lang="en-US" dirty="0">
                <a:latin typeface="Comic Sans MS" panose="030F0702030302020204" pitchFamily="66" charset="0"/>
              </a:rPr>
              <a:t> or </a:t>
            </a:r>
            <a:r>
              <a:rPr lang="en-US" dirty="0" err="1">
                <a:latin typeface="Comic Sans MS" panose="030F0702030302020204" pitchFamily="66" charset="0"/>
              </a:rPr>
              <a:t>deq</a:t>
            </a:r>
            <a:r>
              <a:rPr lang="en-US" dirty="0">
                <a:latin typeface="Comic Sans MS" panose="030F0702030302020204" pitchFamily="66" charset="0"/>
              </a:rPr>
              <a:t>!</a:t>
            </a:r>
          </a:p>
          <a:p>
            <a:r>
              <a:rPr lang="en-US" dirty="0">
                <a:latin typeface="Comic Sans MS" panose="030F0702030302020204" pitchFamily="66" charset="0"/>
              </a:rPr>
              <a:t>            </a:t>
            </a:r>
            <a:r>
              <a:rPr lang="en-US" dirty="0">
                <a:latin typeface="Comic Sans MS" panose="030F0702030302020204" pitchFamily="66" charset="0"/>
                <a:sym typeface="Symbol" panose="05050102010706020507" pitchFamily="18" charset="2"/>
              </a:rPr>
              <a:t> </a:t>
            </a:r>
            <a:r>
              <a:rPr lang="en-US" dirty="0">
                <a:latin typeface="Comic Sans MS" panose="030F0702030302020204" pitchFamily="66" charset="0"/>
              </a:rPr>
              <a:t>Dead-cycle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8EF86-55A0-0220-72F1-22B74A0CF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0099B7-49F2-2D51-01A2-B7CAF2BC0F4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8DEE1-E24E-3993-FCCF-0FB9BB112C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998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0" grpId="0"/>
      <p:bldP spid="3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Limitations of registers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070" y="1596241"/>
            <a:ext cx="7772400" cy="4114800"/>
          </a:xfrm>
        </p:spPr>
        <p:txBody>
          <a:bodyPr/>
          <a:lstStyle/>
          <a:p>
            <a:r>
              <a:rPr lang="en-US" sz="2400" dirty="0"/>
              <a:t>Can’t express a FIFO with concurrent </a:t>
            </a:r>
            <a:r>
              <a:rPr lang="en-US" sz="2400" dirty="0" err="1"/>
              <a:t>enq</a:t>
            </a:r>
            <a:r>
              <a:rPr lang="en-US" sz="2400" dirty="0"/>
              <a:t> and </a:t>
            </a:r>
            <a:r>
              <a:rPr lang="en-US" sz="2400" dirty="0" err="1"/>
              <a:t>deq</a:t>
            </a:r>
            <a:r>
              <a:rPr lang="en-US" sz="2400" dirty="0"/>
              <a:t> with no dead cycles!</a:t>
            </a:r>
          </a:p>
          <a:p>
            <a:r>
              <a:rPr lang="en-US" sz="2400" dirty="0"/>
              <a:t>It is because in a language with only the register primitive no communication can take place in the same atomic action (i.e., clock cycle) between two methods or between two rules or between a rule and a method</a:t>
            </a:r>
            <a:endParaRPr lang="en-US" sz="2000" dirty="0"/>
          </a:p>
        </p:txBody>
      </p:sp>
      <p:pic>
        <p:nvPicPr>
          <p:cNvPr id="4" name="Picture 3" descr="301 Moved Permanently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416" y="4631042"/>
            <a:ext cx="1058506" cy="1079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96223" y="5092784"/>
            <a:ext cx="2282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EHRs to rescue …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9A602A-BF7B-E0FB-40C1-D5CDA6C1B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BB9EC37-14F5-C71F-F7DF-A0E7465267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FA0FE85-34E2-9D3D-68FB-6F5EE1D93D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00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02714-F146-E680-CEF2-626C014BD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Verdana"/>
              </a:rPr>
              <a:t>Goals for Today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1A4C1-C601-6CCE-1CA0-1A5BE2172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551" y="1589395"/>
            <a:ext cx="7772400" cy="4114800"/>
          </a:xfrm>
        </p:spPr>
        <p:txBody>
          <a:bodyPr/>
          <a:lstStyle/>
          <a:p>
            <a:r>
              <a:rPr lang="en-US" dirty="0">
                <a:ea typeface="Verdana"/>
              </a:rPr>
              <a:t>Back to concurrency problems</a:t>
            </a:r>
          </a:p>
          <a:p>
            <a:r>
              <a:rPr lang="en-US" dirty="0">
                <a:ea typeface="Verdana"/>
              </a:rPr>
              <a:t>Concurrency for completion buffers -  non-queue module! More problems</a:t>
            </a:r>
          </a:p>
          <a:p>
            <a:r>
              <a:rPr lang="en-US" dirty="0">
                <a:ea typeface="Verdana"/>
              </a:rPr>
              <a:t>Systematic formalization of the problem: Scheduling and conflict matrices</a:t>
            </a:r>
          </a:p>
          <a:p>
            <a:r>
              <a:rPr lang="en-US" dirty="0">
                <a:ea typeface="Verdana"/>
              </a:rPr>
              <a:t>Solution: Swiss-army knife of scheduling (EHR)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7E7CA-104E-E550-81D5-DD5DCA5F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C76385-285B-E534-B3E6-2DA3F103C5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L05-</a:t>
            </a:r>
            <a:fld id="{4F9502F6-954B-46E9-AC05-33DEDF4CA0B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440B2-0320-36A9-2B65-FB62FB3BF08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2124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5601" y="1477926"/>
            <a:ext cx="7772400" cy="1570379"/>
          </a:xfrm>
        </p:spPr>
        <p:txBody>
          <a:bodyPr anchor="t"/>
          <a:lstStyle/>
          <a:p>
            <a:r>
              <a:rPr lang="en-US" sz="4000" dirty="0"/>
              <a:t>EHR: Ephemeral History Register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8673" y="3697129"/>
            <a:ext cx="6400800" cy="1130052"/>
          </a:xfrm>
        </p:spPr>
        <p:txBody>
          <a:bodyPr/>
          <a:lstStyle/>
          <a:p>
            <a:r>
              <a:rPr lang="en-US" sz="2800" dirty="0"/>
              <a:t>A new primitive element to design modules with concurrent methods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DD3DD52-9A1D-9660-7D4B-6AE8A9A53F1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4659B15-05A1-83AF-4CAC-A552808349C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4DC37A5-522F-A47E-0E2F-9061892AB4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2DBA8F0E-D6DA-4224-82EA-C9BF982C3C97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3832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0882" name="Rectangle 2"/>
          <p:cNvSpPr>
            <a:spLocks noGrp="1" noChangeArrowheads="1"/>
          </p:cNvSpPr>
          <p:nvPr>
            <p:ph type="title"/>
          </p:nvPr>
        </p:nvSpPr>
        <p:spPr>
          <a:xfrm>
            <a:off x="592911" y="212652"/>
            <a:ext cx="8256087" cy="1298944"/>
          </a:xfrm>
        </p:spPr>
        <p:txBody>
          <a:bodyPr/>
          <a:lstStyle/>
          <a:p>
            <a:r>
              <a:rPr lang="en-US" dirty="0">
                <a:solidFill>
                  <a:srgbClr val="660066"/>
                </a:solidFill>
              </a:rPr>
              <a:t>Ephemeral History Register (EHR) </a:t>
            </a:r>
            <a:r>
              <a:rPr lang="en-US" sz="2400" dirty="0">
                <a:solidFill>
                  <a:srgbClr val="660066"/>
                </a:solidFill>
                <a:latin typeface="Verdana" pitchFamily="34" charset="0"/>
              </a:rPr>
              <a:t>Dan </a:t>
            </a:r>
            <a:r>
              <a:rPr lang="en-US" sz="2400" dirty="0" err="1">
                <a:solidFill>
                  <a:srgbClr val="660066"/>
                </a:solidFill>
                <a:latin typeface="Verdana" pitchFamily="34" charset="0"/>
              </a:rPr>
              <a:t>Rosenband</a:t>
            </a:r>
            <a:r>
              <a:rPr lang="en-US" sz="2400" dirty="0">
                <a:solidFill>
                  <a:srgbClr val="660066"/>
                </a:solidFill>
                <a:latin typeface="Verdana" pitchFamily="34" charset="0"/>
              </a:rPr>
              <a:t> [MEMOCODE’04]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3086099" y="1879270"/>
            <a:ext cx="3682835" cy="1078619"/>
            <a:chOff x="3086099" y="1982633"/>
            <a:chExt cx="3682835" cy="1078619"/>
          </a:xfrm>
        </p:grpSpPr>
        <p:grpSp>
          <p:nvGrpSpPr>
            <p:cNvPr id="6" name="Group 5"/>
            <p:cNvGrpSpPr/>
            <p:nvPr/>
          </p:nvGrpSpPr>
          <p:grpSpPr>
            <a:xfrm>
              <a:off x="5375126" y="2236633"/>
              <a:ext cx="804792" cy="824619"/>
              <a:chOff x="5375126" y="2236633"/>
              <a:chExt cx="804792" cy="824619"/>
            </a:xfrm>
          </p:grpSpPr>
          <p:sp>
            <p:nvSpPr>
              <p:cNvPr id="1530884" name="Rectangle 4"/>
              <p:cNvSpPr>
                <a:spLocks noChangeArrowheads="1"/>
              </p:cNvSpPr>
              <p:nvPr/>
            </p:nvSpPr>
            <p:spPr bwMode="auto">
              <a:xfrm>
                <a:off x="5438775" y="2236633"/>
                <a:ext cx="660400" cy="824619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530885" name="Freeform 5"/>
              <p:cNvSpPr>
                <a:spLocks/>
              </p:cNvSpPr>
              <p:nvPr/>
            </p:nvSpPr>
            <p:spPr bwMode="auto">
              <a:xfrm>
                <a:off x="5687971" y="2937024"/>
                <a:ext cx="136525" cy="124228"/>
              </a:xfrm>
              <a:custGeom>
                <a:avLst/>
                <a:gdLst/>
                <a:ahLst/>
                <a:cxnLst>
                  <a:cxn ang="0">
                    <a:pos x="0" y="170"/>
                  </a:cxn>
                  <a:cxn ang="0">
                    <a:pos x="42" y="0"/>
                  </a:cxn>
                  <a:cxn ang="0">
                    <a:pos x="86" y="176"/>
                  </a:cxn>
                </a:cxnLst>
                <a:rect l="0" t="0" r="r" b="b"/>
                <a:pathLst>
                  <a:path w="86" h="176">
                    <a:moveTo>
                      <a:pt x="0" y="170"/>
                    </a:moveTo>
                    <a:lnTo>
                      <a:pt x="42" y="0"/>
                    </a:lnTo>
                    <a:lnTo>
                      <a:pt x="86" y="176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530886" name="Text Box 6"/>
              <p:cNvSpPr txBox="1">
                <a:spLocks noChangeArrowheads="1"/>
              </p:cNvSpPr>
              <p:nvPr/>
            </p:nvSpPr>
            <p:spPr bwMode="auto">
              <a:xfrm>
                <a:off x="5375126" y="2395383"/>
                <a:ext cx="322524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 dirty="0">
                    <a:latin typeface="+mn-lt"/>
                  </a:rPr>
                  <a:t>D</a:t>
                </a:r>
              </a:p>
            </p:txBody>
          </p:sp>
          <p:sp>
            <p:nvSpPr>
              <p:cNvPr id="1530887" name="Text Box 7"/>
              <p:cNvSpPr txBox="1">
                <a:spLocks noChangeArrowheads="1"/>
              </p:cNvSpPr>
              <p:nvPr/>
            </p:nvSpPr>
            <p:spPr bwMode="auto">
              <a:xfrm>
                <a:off x="5854188" y="2395383"/>
                <a:ext cx="32573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1400">
                    <a:latin typeface="+mn-lt"/>
                  </a:rPr>
                  <a:t>Q</a:t>
                </a:r>
              </a:p>
            </p:txBody>
          </p:sp>
        </p:grpSp>
        <p:grpSp>
          <p:nvGrpSpPr>
            <p:cNvPr id="2" name="Group 8"/>
            <p:cNvGrpSpPr>
              <a:grpSpLocks/>
            </p:cNvGrpSpPr>
            <p:nvPr/>
          </p:nvGrpSpPr>
          <p:grpSpPr bwMode="auto">
            <a:xfrm>
              <a:off x="4290575" y="2258858"/>
              <a:ext cx="244475" cy="657225"/>
              <a:chOff x="2598" y="2086"/>
              <a:chExt cx="154" cy="414"/>
            </a:xfrm>
          </p:grpSpPr>
          <p:sp>
            <p:nvSpPr>
              <p:cNvPr id="1530889" name="Freeform 9"/>
              <p:cNvSpPr>
                <a:spLocks/>
              </p:cNvSpPr>
              <p:nvPr/>
            </p:nvSpPr>
            <p:spPr bwMode="auto">
              <a:xfrm>
                <a:off x="2646" y="2086"/>
                <a:ext cx="80" cy="414"/>
              </a:xfrm>
              <a:custGeom>
                <a:avLst/>
                <a:gdLst/>
                <a:ahLst/>
                <a:cxnLst>
                  <a:cxn ang="0">
                    <a:pos x="0" y="414"/>
                  </a:cxn>
                  <a:cxn ang="0">
                    <a:pos x="0" y="0"/>
                  </a:cxn>
                  <a:cxn ang="0">
                    <a:pos x="80" y="86"/>
                  </a:cxn>
                  <a:cxn ang="0">
                    <a:pos x="80" y="334"/>
                  </a:cxn>
                  <a:cxn ang="0">
                    <a:pos x="0" y="414"/>
                  </a:cxn>
                </a:cxnLst>
                <a:rect l="0" t="0" r="r" b="b"/>
                <a:pathLst>
                  <a:path w="80" h="414">
                    <a:moveTo>
                      <a:pt x="0" y="414"/>
                    </a:moveTo>
                    <a:lnTo>
                      <a:pt x="0" y="0"/>
                    </a:lnTo>
                    <a:lnTo>
                      <a:pt x="80" y="86"/>
                    </a:lnTo>
                    <a:lnTo>
                      <a:pt x="80" y="334"/>
                    </a:lnTo>
                    <a:lnTo>
                      <a:pt x="0" y="414"/>
                    </a:lnTo>
                    <a:close/>
                  </a:path>
                </a:pathLst>
              </a:custGeom>
              <a:solidFill>
                <a:schemeClr val="bg2">
                  <a:lumMod val="90000"/>
                </a:schemeClr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530890" name="Text Box 10"/>
              <p:cNvSpPr txBox="1">
                <a:spLocks noChangeArrowheads="1"/>
              </p:cNvSpPr>
              <p:nvPr/>
            </p:nvSpPr>
            <p:spPr bwMode="auto">
              <a:xfrm>
                <a:off x="2598" y="2144"/>
                <a:ext cx="154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900" dirty="0">
                    <a:latin typeface="+mn-lt"/>
                  </a:rPr>
                  <a:t>0</a:t>
                </a:r>
              </a:p>
            </p:txBody>
          </p:sp>
          <p:sp>
            <p:nvSpPr>
              <p:cNvPr id="1530891" name="Text Box 11"/>
              <p:cNvSpPr txBox="1">
                <a:spLocks noChangeArrowheads="1"/>
              </p:cNvSpPr>
              <p:nvPr/>
            </p:nvSpPr>
            <p:spPr bwMode="auto">
              <a:xfrm>
                <a:off x="2598" y="2310"/>
                <a:ext cx="154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None/>
                </a:pPr>
                <a:r>
                  <a:rPr lang="en-US" sz="900" dirty="0">
                    <a:latin typeface="+mn-lt"/>
                  </a:rPr>
                  <a:t>1</a:t>
                </a:r>
              </a:p>
            </p:txBody>
          </p:sp>
        </p:grpSp>
        <p:sp>
          <p:nvSpPr>
            <p:cNvPr id="1530892" name="Line 12"/>
            <p:cNvSpPr>
              <a:spLocks noChangeShapeType="1"/>
            </p:cNvSpPr>
            <p:nvPr/>
          </p:nvSpPr>
          <p:spPr bwMode="auto">
            <a:xfrm>
              <a:off x="6095999" y="2554132"/>
              <a:ext cx="672935" cy="329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1530893" name="Freeform 13"/>
            <p:cNvSpPr>
              <a:spLocks/>
            </p:cNvSpPr>
            <p:nvPr/>
          </p:nvSpPr>
          <p:spPr bwMode="auto">
            <a:xfrm>
              <a:off x="3978234" y="1982633"/>
              <a:ext cx="2303812" cy="571500"/>
            </a:xfrm>
            <a:custGeom>
              <a:avLst/>
              <a:gdLst/>
              <a:ahLst/>
              <a:cxnLst>
                <a:cxn ang="0">
                  <a:pos x="1704" y="360"/>
                </a:cxn>
                <a:cxn ang="0">
                  <a:pos x="1704" y="0"/>
                </a:cxn>
                <a:cxn ang="0">
                  <a:pos x="0" y="0"/>
                </a:cxn>
                <a:cxn ang="0">
                  <a:pos x="0" y="280"/>
                </a:cxn>
                <a:cxn ang="0">
                  <a:pos x="304" y="280"/>
                </a:cxn>
              </a:cxnLst>
              <a:rect l="0" t="0" r="r" b="b"/>
              <a:pathLst>
                <a:path w="1704" h="360">
                  <a:moveTo>
                    <a:pt x="1704" y="360"/>
                  </a:moveTo>
                  <a:lnTo>
                    <a:pt x="1704" y="0"/>
                  </a:lnTo>
                  <a:lnTo>
                    <a:pt x="0" y="0"/>
                  </a:lnTo>
                  <a:lnTo>
                    <a:pt x="0" y="280"/>
                  </a:lnTo>
                  <a:lnTo>
                    <a:pt x="304" y="28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1530895" name="Line 15"/>
            <p:cNvSpPr>
              <a:spLocks noChangeShapeType="1"/>
            </p:cNvSpPr>
            <p:nvPr/>
          </p:nvSpPr>
          <p:spPr bwMode="auto">
            <a:xfrm>
              <a:off x="3086099" y="2719233"/>
              <a:ext cx="128067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1530899" name="Freeform 19"/>
            <p:cNvSpPr>
              <a:spLocks/>
            </p:cNvSpPr>
            <p:nvPr/>
          </p:nvSpPr>
          <p:spPr bwMode="auto">
            <a:xfrm>
              <a:off x="3111499" y="2871633"/>
              <a:ext cx="1318775" cy="170222"/>
            </a:xfrm>
            <a:custGeom>
              <a:avLst/>
              <a:gdLst/>
              <a:ahLst/>
              <a:cxnLst>
                <a:cxn ang="0">
                  <a:pos x="720" y="0"/>
                </a:cxn>
                <a:cxn ang="0">
                  <a:pos x="720" y="160"/>
                </a:cxn>
                <a:cxn ang="0">
                  <a:pos x="0" y="160"/>
                </a:cxn>
              </a:cxnLst>
              <a:rect l="0" t="0" r="r" b="b"/>
              <a:pathLst>
                <a:path w="720" h="160">
                  <a:moveTo>
                    <a:pt x="720" y="0"/>
                  </a:moveTo>
                  <a:lnTo>
                    <a:pt x="720" y="160"/>
                  </a:lnTo>
                  <a:lnTo>
                    <a:pt x="0" y="160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491345" y="1700530"/>
            <a:ext cx="3051959" cy="2666547"/>
            <a:chOff x="3491345" y="1803893"/>
            <a:chExt cx="3051959" cy="2666547"/>
          </a:xfrm>
        </p:grpSpPr>
        <p:sp>
          <p:nvSpPr>
            <p:cNvPr id="3" name="Rectangle 2"/>
            <p:cNvSpPr/>
            <p:nvPr/>
          </p:nvSpPr>
          <p:spPr bwMode="auto">
            <a:xfrm>
              <a:off x="3491345" y="1803893"/>
              <a:ext cx="3051959" cy="2666547"/>
            </a:xfrm>
            <a:prstGeom prst="rect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3491345" y="2595905"/>
              <a:ext cx="217055" cy="541261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6326249" y="2350933"/>
              <a:ext cx="217055" cy="541455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491344" y="3454070"/>
            <a:ext cx="3065877" cy="746552"/>
            <a:chOff x="3491344" y="3557433"/>
            <a:chExt cx="3065877" cy="746552"/>
          </a:xfrm>
        </p:grpSpPr>
        <p:sp>
          <p:nvSpPr>
            <p:cNvPr id="43" name="Rectangle 42"/>
            <p:cNvSpPr/>
            <p:nvPr/>
          </p:nvSpPr>
          <p:spPr bwMode="auto">
            <a:xfrm>
              <a:off x="6320229" y="3810342"/>
              <a:ext cx="236992" cy="493643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3491344" y="3557433"/>
              <a:ext cx="217055" cy="541261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111500" y="2433790"/>
            <a:ext cx="3613647" cy="1540980"/>
            <a:chOff x="3111500" y="2537153"/>
            <a:chExt cx="3613647" cy="1540980"/>
          </a:xfrm>
        </p:grpSpPr>
        <p:grpSp>
          <p:nvGrpSpPr>
            <p:cNvPr id="22" name="Group 21"/>
            <p:cNvGrpSpPr/>
            <p:nvPr/>
          </p:nvGrpSpPr>
          <p:grpSpPr>
            <a:xfrm>
              <a:off x="3111500" y="2537153"/>
              <a:ext cx="3613647" cy="1540980"/>
              <a:chOff x="3111500" y="2537153"/>
              <a:chExt cx="3613647" cy="1540980"/>
            </a:xfrm>
          </p:grpSpPr>
          <p:sp>
            <p:nvSpPr>
              <p:cNvPr id="1530894" name="Line 14"/>
              <p:cNvSpPr>
                <a:spLocks noChangeShapeType="1"/>
              </p:cNvSpPr>
              <p:nvPr/>
            </p:nvSpPr>
            <p:spPr bwMode="auto">
              <a:xfrm>
                <a:off x="3111500" y="3701807"/>
                <a:ext cx="1850366" cy="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1530909" name="Freeform 29"/>
              <p:cNvSpPr>
                <a:spLocks/>
              </p:cNvSpPr>
              <p:nvPr/>
            </p:nvSpPr>
            <p:spPr bwMode="auto">
              <a:xfrm>
                <a:off x="4619501" y="3439678"/>
                <a:ext cx="2105646" cy="63845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936"/>
                  </a:cxn>
                  <a:cxn ang="0">
                    <a:pos x="1160" y="936"/>
                  </a:cxn>
                </a:cxnLst>
                <a:rect l="0" t="0" r="r" b="b"/>
                <a:pathLst>
                  <a:path w="1160" h="936">
                    <a:moveTo>
                      <a:pt x="0" y="0"/>
                    </a:moveTo>
                    <a:lnTo>
                      <a:pt x="0" y="936"/>
                    </a:lnTo>
                    <a:lnTo>
                      <a:pt x="1160" y="936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grpSp>
            <p:nvGrpSpPr>
              <p:cNvPr id="35" name="Group 8"/>
              <p:cNvGrpSpPr>
                <a:grpSpLocks/>
              </p:cNvGrpSpPr>
              <p:nvPr/>
            </p:nvGrpSpPr>
            <p:grpSpPr bwMode="auto">
              <a:xfrm>
                <a:off x="4885665" y="3231995"/>
                <a:ext cx="244475" cy="657225"/>
                <a:chOff x="2598" y="2086"/>
                <a:chExt cx="154" cy="414"/>
              </a:xfrm>
            </p:grpSpPr>
            <p:sp>
              <p:nvSpPr>
                <p:cNvPr id="36" name="Freeform 9"/>
                <p:cNvSpPr>
                  <a:spLocks/>
                </p:cNvSpPr>
                <p:nvPr/>
              </p:nvSpPr>
              <p:spPr bwMode="auto">
                <a:xfrm>
                  <a:off x="2646" y="2086"/>
                  <a:ext cx="80" cy="414"/>
                </a:xfrm>
                <a:custGeom>
                  <a:avLst/>
                  <a:gdLst/>
                  <a:ahLst/>
                  <a:cxnLst>
                    <a:cxn ang="0">
                      <a:pos x="0" y="414"/>
                    </a:cxn>
                    <a:cxn ang="0">
                      <a:pos x="0" y="0"/>
                    </a:cxn>
                    <a:cxn ang="0">
                      <a:pos x="80" y="86"/>
                    </a:cxn>
                    <a:cxn ang="0">
                      <a:pos x="80" y="334"/>
                    </a:cxn>
                    <a:cxn ang="0">
                      <a:pos x="0" y="414"/>
                    </a:cxn>
                  </a:cxnLst>
                  <a:rect l="0" t="0" r="r" b="b"/>
                  <a:pathLst>
                    <a:path w="80" h="414">
                      <a:moveTo>
                        <a:pt x="0" y="414"/>
                      </a:moveTo>
                      <a:lnTo>
                        <a:pt x="0" y="0"/>
                      </a:lnTo>
                      <a:lnTo>
                        <a:pt x="80" y="86"/>
                      </a:lnTo>
                      <a:lnTo>
                        <a:pt x="80" y="334"/>
                      </a:lnTo>
                      <a:lnTo>
                        <a:pt x="0" y="414"/>
                      </a:lnTo>
                      <a:close/>
                    </a:path>
                  </a:pathLst>
                </a:custGeom>
                <a:solidFill>
                  <a:schemeClr val="bg2">
                    <a:lumMod val="90000"/>
                  </a:schemeClr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buNone/>
                  </a:pPr>
                  <a:endParaRPr lang="en-US">
                    <a:latin typeface="+mn-lt"/>
                  </a:endParaRPr>
                </a:p>
              </p:txBody>
            </p:sp>
            <p:sp>
              <p:nvSpPr>
                <p:cNvPr id="37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2598" y="2144"/>
                  <a:ext cx="154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None/>
                  </a:pPr>
                  <a:r>
                    <a:rPr lang="en-US" sz="900" dirty="0">
                      <a:latin typeface="+mn-lt"/>
                    </a:rPr>
                    <a:t>0</a:t>
                  </a:r>
                </a:p>
              </p:txBody>
            </p:sp>
            <p:sp>
              <p:nvSpPr>
                <p:cNvPr id="38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2598" y="2310"/>
                  <a:ext cx="154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lnSpc>
                      <a:spcPct val="100000"/>
                    </a:lnSpc>
                    <a:spcBef>
                      <a:spcPct val="0"/>
                    </a:spcBef>
                    <a:buClrTx/>
                    <a:buSzTx/>
                    <a:buNone/>
                  </a:pPr>
                  <a:r>
                    <a:rPr lang="en-US" sz="900" dirty="0">
                      <a:latin typeface="+mn-lt"/>
                    </a:rPr>
                    <a:t>1</a:t>
                  </a:r>
                </a:p>
              </p:txBody>
            </p:sp>
          </p:grpSp>
          <p:sp>
            <p:nvSpPr>
              <p:cNvPr id="44" name="Freeform 19"/>
              <p:cNvSpPr>
                <a:spLocks/>
              </p:cNvSpPr>
              <p:nvPr/>
            </p:nvSpPr>
            <p:spPr bwMode="auto">
              <a:xfrm>
                <a:off x="3111500" y="3806095"/>
                <a:ext cx="1960699" cy="157766"/>
              </a:xfrm>
              <a:custGeom>
                <a:avLst/>
                <a:gdLst/>
                <a:ahLst/>
                <a:cxnLst>
                  <a:cxn ang="0">
                    <a:pos x="720" y="0"/>
                  </a:cxn>
                  <a:cxn ang="0">
                    <a:pos x="720" y="160"/>
                  </a:cxn>
                  <a:cxn ang="0">
                    <a:pos x="0" y="160"/>
                  </a:cxn>
                </a:cxnLst>
                <a:rect l="0" t="0" r="r" b="b"/>
                <a:pathLst>
                  <a:path w="720" h="160">
                    <a:moveTo>
                      <a:pt x="720" y="0"/>
                    </a:moveTo>
                    <a:lnTo>
                      <a:pt x="720" y="160"/>
                    </a:lnTo>
                    <a:lnTo>
                      <a:pt x="0" y="160"/>
                    </a:ln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buNone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9" name="Freeform 8"/>
              <p:cNvSpPr/>
              <p:nvPr/>
            </p:nvSpPr>
            <p:spPr bwMode="auto">
              <a:xfrm>
                <a:off x="4488873" y="2620280"/>
                <a:ext cx="486888" cy="819398"/>
              </a:xfrm>
              <a:custGeom>
                <a:avLst/>
                <a:gdLst>
                  <a:gd name="connsiteX0" fmla="*/ 0 w 486888"/>
                  <a:gd name="connsiteY0" fmla="*/ 0 h 819398"/>
                  <a:gd name="connsiteX1" fmla="*/ 142504 w 486888"/>
                  <a:gd name="connsiteY1" fmla="*/ 0 h 819398"/>
                  <a:gd name="connsiteX2" fmla="*/ 130628 w 486888"/>
                  <a:gd name="connsiteY2" fmla="*/ 819398 h 819398"/>
                  <a:gd name="connsiteX3" fmla="*/ 486888 w 486888"/>
                  <a:gd name="connsiteY3" fmla="*/ 819398 h 8193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86888" h="819398">
                    <a:moveTo>
                      <a:pt x="0" y="0"/>
                    </a:moveTo>
                    <a:lnTo>
                      <a:pt x="142504" y="0"/>
                    </a:lnTo>
                    <a:lnTo>
                      <a:pt x="130628" y="819398"/>
                    </a:lnTo>
                    <a:lnTo>
                      <a:pt x="486888" y="819398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10" name="Freeform 9"/>
              <p:cNvSpPr/>
              <p:nvPr/>
            </p:nvSpPr>
            <p:spPr bwMode="auto">
              <a:xfrm>
                <a:off x="5106390" y="2537153"/>
                <a:ext cx="344384" cy="1009403"/>
              </a:xfrm>
              <a:custGeom>
                <a:avLst/>
                <a:gdLst>
                  <a:gd name="connsiteX0" fmla="*/ 0 w 344384"/>
                  <a:gd name="connsiteY0" fmla="*/ 1009403 h 1009403"/>
                  <a:gd name="connsiteX1" fmla="*/ 166254 w 344384"/>
                  <a:gd name="connsiteY1" fmla="*/ 1009403 h 1009403"/>
                  <a:gd name="connsiteX2" fmla="*/ 178129 w 344384"/>
                  <a:gd name="connsiteY2" fmla="*/ 11875 h 1009403"/>
                  <a:gd name="connsiteX3" fmla="*/ 344384 w 344384"/>
                  <a:gd name="connsiteY3" fmla="*/ 0 h 10094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44384" h="1009403">
                    <a:moveTo>
                      <a:pt x="0" y="1009403"/>
                    </a:moveTo>
                    <a:lnTo>
                      <a:pt x="166254" y="1009403"/>
                    </a:lnTo>
                    <a:lnTo>
                      <a:pt x="178129" y="11875"/>
                    </a:lnTo>
                    <a:lnTo>
                      <a:pt x="344384" y="0"/>
                    </a:lnTo>
                  </a:path>
                </a:pathLst>
              </a:cu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</p:grpSp>
        <p:sp>
          <p:nvSpPr>
            <p:cNvPr id="13" name="Oval 12"/>
            <p:cNvSpPr/>
            <p:nvPr/>
          </p:nvSpPr>
          <p:spPr bwMode="auto">
            <a:xfrm>
              <a:off x="4599867" y="3409470"/>
              <a:ext cx="45719" cy="4571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effectLst/>
                <a:latin typeface="Verdana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844867" y="2216575"/>
            <a:ext cx="5977215" cy="1942861"/>
            <a:chOff x="1844867" y="2319938"/>
            <a:chExt cx="5977215" cy="1942861"/>
          </a:xfrm>
        </p:grpSpPr>
        <p:sp>
          <p:nvSpPr>
            <p:cNvPr id="1530902" name="Text Box 22"/>
            <p:cNvSpPr txBox="1">
              <a:spLocks noChangeArrowheads="1"/>
            </p:cNvSpPr>
            <p:nvPr/>
          </p:nvSpPr>
          <p:spPr bwMode="auto">
            <a:xfrm>
              <a:off x="1844867" y="2543642"/>
              <a:ext cx="1385866" cy="723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600"/>
                </a:spcBef>
                <a:buClrTx/>
                <a:buSzTx/>
                <a:buNone/>
              </a:pPr>
              <a:r>
                <a:rPr lang="en-US" sz="1800" dirty="0">
                  <a:latin typeface="+mn-lt"/>
                  <a:cs typeface="Arial" charset="0"/>
                </a:rPr>
                <a:t>w[0].data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  <a:buClrTx/>
                <a:buSzTx/>
                <a:buNone/>
              </a:pPr>
              <a:r>
                <a:rPr lang="en-US" sz="1800" dirty="0">
                  <a:solidFill>
                    <a:srgbClr val="FF0000"/>
                  </a:solidFill>
                  <a:cs typeface="Arial" charset="0"/>
                </a:rPr>
                <a:t>w[0].en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673952" y="2319938"/>
              <a:ext cx="108555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cs typeface="Arial" charset="0"/>
                </a:rPr>
                <a:t>r[0]</a:t>
              </a:r>
            </a:p>
            <a:p>
              <a:pPr>
                <a:buNone/>
              </a:pPr>
              <a:r>
                <a:rPr lang="en-US" dirty="0">
                  <a:latin typeface="+mn-lt"/>
                </a:rPr>
                <a:t>normal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646270" y="3594528"/>
              <a:ext cx="11758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>
                  <a:latin typeface="+mn-lt"/>
                </a:rPr>
                <a:t>bypass</a:t>
              </a:r>
            </a:p>
          </p:txBody>
        </p:sp>
        <p:sp>
          <p:nvSpPr>
            <p:cNvPr id="39" name="Text Box 18"/>
            <p:cNvSpPr txBox="1">
              <a:spLocks noChangeArrowheads="1"/>
            </p:cNvSpPr>
            <p:nvPr/>
          </p:nvSpPr>
          <p:spPr bwMode="auto">
            <a:xfrm>
              <a:off x="6464744" y="3893467"/>
              <a:ext cx="104334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800" dirty="0">
                  <a:latin typeface="+mn-lt"/>
                  <a:cs typeface="Arial" charset="0"/>
                </a:rPr>
                <a:t>r[1]</a:t>
              </a:r>
            </a:p>
          </p:txBody>
        </p:sp>
        <p:sp>
          <p:nvSpPr>
            <p:cNvPr id="46" name="Text Box 22"/>
            <p:cNvSpPr txBox="1">
              <a:spLocks noChangeArrowheads="1"/>
            </p:cNvSpPr>
            <p:nvPr/>
          </p:nvSpPr>
          <p:spPr bwMode="auto">
            <a:xfrm>
              <a:off x="1844867" y="3466425"/>
              <a:ext cx="1385866" cy="723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600"/>
                </a:spcBef>
                <a:buClrTx/>
                <a:buSzTx/>
                <a:buNone/>
              </a:pPr>
              <a:r>
                <a:rPr lang="en-US" sz="1800" dirty="0">
                  <a:latin typeface="+mn-lt"/>
                  <a:cs typeface="Arial" charset="0"/>
                </a:rPr>
                <a:t>w[1].data</a:t>
              </a:r>
            </a:p>
            <a:p>
              <a:pPr>
                <a:lnSpc>
                  <a:spcPct val="100000"/>
                </a:lnSpc>
                <a:spcBef>
                  <a:spcPts val="600"/>
                </a:spcBef>
                <a:buClrTx/>
                <a:buSzTx/>
                <a:buNone/>
              </a:pPr>
              <a:r>
                <a:rPr lang="en-US" sz="1800" dirty="0">
                  <a:solidFill>
                    <a:srgbClr val="FF0000"/>
                  </a:solidFill>
                  <a:cs typeface="Arial" charset="0"/>
                </a:rPr>
                <a:t>w[1].en</a:t>
              </a:r>
            </a:p>
          </p:txBody>
        </p:sp>
      </p:grpSp>
      <p:cxnSp>
        <p:nvCxnSpPr>
          <p:cNvPr id="17" name="Straight Arrow Connector 16"/>
          <p:cNvCxnSpPr/>
          <p:nvPr/>
        </p:nvCxnSpPr>
        <p:spPr bwMode="auto">
          <a:xfrm>
            <a:off x="4502563" y="2438595"/>
            <a:ext cx="927423" cy="3367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Text Box 3"/>
          <p:cNvSpPr txBox="1">
            <a:spLocks noChangeArrowheads="1"/>
          </p:cNvSpPr>
          <p:nvPr/>
        </p:nvSpPr>
        <p:spPr bwMode="auto">
          <a:xfrm>
            <a:off x="1216387" y="5936356"/>
            <a:ext cx="1842430" cy="420687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dirty="0">
                <a:latin typeface="+mn-lt"/>
                <a:cs typeface="Arial" charset="0"/>
              </a:rPr>
              <a:t>r[0] &lt; w[0]</a:t>
            </a:r>
            <a:endParaRPr lang="en-US" sz="3600" baseline="30000" dirty="0">
              <a:latin typeface="+mn-lt"/>
              <a:cs typeface="Arial" charset="0"/>
            </a:endParaRPr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5672324" y="5936356"/>
            <a:ext cx="2408419" cy="420687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dirty="0">
                <a:latin typeface="+mn-lt"/>
                <a:cs typeface="Arial" charset="0"/>
              </a:rPr>
              <a:t>w[0] &lt; w[1] &lt; ….</a:t>
            </a:r>
            <a:endParaRPr lang="en-US" sz="3600" baseline="30000" dirty="0">
              <a:latin typeface="+mn-lt"/>
              <a:cs typeface="Arial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3535866" y="5936356"/>
            <a:ext cx="1717468" cy="420687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dirty="0">
                <a:latin typeface="+mn-lt"/>
                <a:cs typeface="Arial" charset="0"/>
              </a:rPr>
              <a:t>r[1] &lt; w[1]</a:t>
            </a:r>
            <a:endParaRPr lang="en-US" sz="3600" baseline="30000" dirty="0">
              <a:latin typeface="+mn-lt"/>
              <a:cs typeface="Arial" charset="0"/>
            </a:endParaRPr>
          </a:p>
        </p:txBody>
      </p:sp>
      <p:sp>
        <p:nvSpPr>
          <p:cNvPr id="59" name="Text Box 30"/>
          <p:cNvSpPr txBox="1">
            <a:spLocks noChangeArrowheads="1"/>
          </p:cNvSpPr>
          <p:nvPr/>
        </p:nvSpPr>
        <p:spPr bwMode="auto">
          <a:xfrm>
            <a:off x="1045088" y="4451320"/>
            <a:ext cx="771331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dirty="0">
                <a:latin typeface="Verdana" pitchFamily="34" charset="0"/>
              </a:rPr>
              <a:t>r[1] returns: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latin typeface="Verdana" pitchFamily="34" charset="0"/>
              </a:rPr>
              <a:t>the current state if w[0] </a:t>
            </a:r>
            <a:r>
              <a:rPr lang="en-US" i="1" dirty="0">
                <a:latin typeface="Verdana" pitchFamily="34" charset="0"/>
              </a:rPr>
              <a:t>is not enabled</a:t>
            </a:r>
            <a:endParaRPr lang="en-US" dirty="0">
              <a:latin typeface="Verdana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latin typeface="Verdana" pitchFamily="34" charset="0"/>
              </a:rPr>
              <a:t>the value being written (w[0].data) if w[0] </a:t>
            </a:r>
            <a:r>
              <a:rPr lang="en-US" i="1" dirty="0">
                <a:latin typeface="Verdana" pitchFamily="34" charset="0"/>
              </a:rPr>
              <a:t>is enabled </a:t>
            </a:r>
            <a:r>
              <a:rPr lang="en-US" dirty="0"/>
              <a:t>w[i+1] takes precedence over w[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1D05E79-5D1F-9C34-D1FC-E8298CB8E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A54E7502-3E3C-71A3-BF8C-FA14F55DAA5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9F04C341-7997-F53C-E36A-862712E510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7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 Matrix of Primitive modules: </a:t>
            </a:r>
            <a:r>
              <a:rPr lang="en-US" sz="2400" dirty="0"/>
              <a:t>Registers and EHRs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006167"/>
              </p:ext>
            </p:extLst>
          </p:nvPr>
        </p:nvGraphicFramePr>
        <p:xfrm>
          <a:off x="2481941" y="1662815"/>
          <a:ext cx="6127670" cy="263097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25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5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5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55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55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6194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EHR.r0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EHR.w0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EHR.r1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EHR.w1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194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EHR.r0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194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EHR.w0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194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EHR.r1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194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EHR.w1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3432531"/>
              </p:ext>
            </p:extLst>
          </p:nvPr>
        </p:nvGraphicFramePr>
        <p:xfrm>
          <a:off x="4239510" y="4539865"/>
          <a:ext cx="3352008" cy="157858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17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7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7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6194"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reg.r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reg.w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194"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chemeClr val="tx1"/>
                          </a:solidFill>
                        </a:rPr>
                        <a:t>reg.r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&lt;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194"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chemeClr val="tx1"/>
                          </a:solidFill>
                        </a:rPr>
                        <a:t>reg.w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&gt;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76795" y="4916919"/>
            <a:ext cx="1448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Register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6795" y="1715294"/>
            <a:ext cx="824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EHR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48125" y="2253159"/>
            <a:ext cx="5116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CF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106634" y="2777034"/>
            <a:ext cx="39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&gt;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048125" y="3300909"/>
            <a:ext cx="5116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CF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06634" y="3824784"/>
            <a:ext cx="39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&gt;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54409" y="2253159"/>
            <a:ext cx="39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&lt;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69638" y="2777034"/>
            <a:ext cx="364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54409" y="3300909"/>
            <a:ext cx="39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&gt;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54409" y="3824784"/>
            <a:ext cx="39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&gt;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4149" y="2253159"/>
            <a:ext cx="5116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CF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92659" y="2777034"/>
            <a:ext cx="39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&lt;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34150" y="3300909"/>
            <a:ext cx="5116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92659" y="3824784"/>
            <a:ext cx="39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&gt;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11859" y="2253159"/>
            <a:ext cx="39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&lt;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811859" y="2777034"/>
            <a:ext cx="39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&lt;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11859" y="3300909"/>
            <a:ext cx="394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&lt;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827088" y="3824784"/>
            <a:ext cx="364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E1286-77F1-37CD-FA5C-18B72F11A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B370F-3AE7-EEEA-67F1-F8D11A247A9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837E688-9180-AA47-16B7-728765682D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926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21352" y="1447800"/>
            <a:ext cx="5779448" cy="4793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latin typeface="Consolas" panose="020B0609020204030204" pitchFamily="49" charset="0"/>
              </a:rPr>
              <a:t>module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</a:rPr>
              <a:t>mkFifo</a:t>
            </a:r>
            <a:r>
              <a:rPr lang="en-US" dirty="0">
                <a:latin typeface="Consolas" panose="020B0609020204030204" pitchFamily="49" charset="0"/>
              </a:rPr>
              <a:t> (</a:t>
            </a:r>
            <a:r>
              <a:rPr lang="en-US" dirty="0" err="1">
                <a:latin typeface="Consolas" panose="020B0609020204030204" pitchFamily="49" charset="0"/>
              </a:rPr>
              <a:t>Fifo</a:t>
            </a:r>
            <a:r>
              <a:rPr lang="en-US" dirty="0">
                <a:latin typeface="Consolas" panose="020B0609020204030204" pitchFamily="49" charset="0"/>
              </a:rPr>
              <a:t>#(1, t));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</a:rPr>
              <a:t>Reg</a:t>
            </a:r>
            <a:r>
              <a:rPr lang="en-US" dirty="0">
                <a:latin typeface="Consolas" panose="020B0609020204030204" pitchFamily="49" charset="0"/>
              </a:rPr>
              <a:t>#(t)    d  &lt;- </a:t>
            </a:r>
            <a:r>
              <a:rPr lang="en-US" dirty="0" err="1">
                <a:latin typeface="Consolas" panose="020B0609020204030204" pitchFamily="49" charset="0"/>
              </a:rPr>
              <a:t>mkRegU</a:t>
            </a:r>
            <a:r>
              <a:rPr lang="en-US" dirty="0">
                <a:latin typeface="Consolas" panose="020B0609020204030204" pitchFamily="49" charset="0"/>
              </a:rPr>
              <a:t>; 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</a:rPr>
              <a:t>Reg</a:t>
            </a:r>
            <a:r>
              <a:rPr lang="en-US" dirty="0">
                <a:latin typeface="Consolas" panose="020B0609020204030204" pitchFamily="49" charset="0"/>
              </a:rPr>
              <a:t>#(</a:t>
            </a:r>
            <a:r>
              <a:rPr lang="en-US" dirty="0" err="1">
                <a:latin typeface="Consolas" panose="020B0609020204030204" pitchFamily="49" charset="0"/>
              </a:rPr>
              <a:t>Bool</a:t>
            </a:r>
            <a:r>
              <a:rPr lang="en-US" dirty="0">
                <a:latin typeface="Consolas" panose="020B0609020204030204" pitchFamily="49" charset="0"/>
              </a:rPr>
              <a:t>) v  &lt;- </a:t>
            </a:r>
            <a:r>
              <a:rPr lang="en-US" dirty="0" err="1">
                <a:latin typeface="Consolas" panose="020B0609020204030204" pitchFamily="49" charset="0"/>
              </a:rPr>
              <a:t>mkReg</a:t>
            </a:r>
            <a:r>
              <a:rPr lang="en-US" dirty="0">
                <a:latin typeface="Consolas" panose="020B0609020204030204" pitchFamily="49" charset="0"/>
              </a:rPr>
              <a:t>(False);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b="1" dirty="0">
                <a:latin typeface="Consolas" panose="020B0609020204030204" pitchFamily="49" charset="0"/>
              </a:rPr>
              <a:t>  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b="1" dirty="0">
                <a:latin typeface="Consolas" panose="020B0609020204030204" pitchFamily="49" charset="0"/>
              </a:rPr>
              <a:t>method Action </a:t>
            </a:r>
            <a:r>
              <a:rPr lang="en-US" dirty="0" err="1">
                <a:latin typeface="Consolas" panose="020B0609020204030204" pitchFamily="49" charset="0"/>
              </a:rPr>
              <a:t>enq</a:t>
            </a:r>
            <a:r>
              <a:rPr lang="en-US" dirty="0">
                <a:latin typeface="Consolas" panose="020B0609020204030204" pitchFamily="49" charset="0"/>
              </a:rPr>
              <a:t>(t x) </a:t>
            </a:r>
            <a:r>
              <a:rPr lang="en-US" b="1" dirty="0">
                <a:latin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</a:rPr>
              <a:t> (!v);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  v &lt;= True; d &lt;= x;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</a:rPr>
              <a:t>endmethod</a:t>
            </a:r>
            <a:endParaRPr lang="en-US" b="1" dirty="0">
              <a:latin typeface="Consolas" panose="020B0609020204030204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b="1" dirty="0">
                <a:latin typeface="Consolas" panose="020B0609020204030204" pitchFamily="49" charset="0"/>
              </a:rPr>
              <a:t>  method Action </a:t>
            </a:r>
            <a:r>
              <a:rPr lang="en-US" dirty="0" err="1">
                <a:latin typeface="Consolas" panose="020B0609020204030204" pitchFamily="49" charset="0"/>
              </a:rPr>
              <a:t>deq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</a:rPr>
              <a:t> (v);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  v &lt;= False;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</a:rPr>
              <a:t>endmethod</a:t>
            </a:r>
            <a:endParaRPr lang="en-US" b="1" dirty="0">
              <a:latin typeface="Consolas" panose="020B0609020204030204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b="1" dirty="0">
                <a:latin typeface="Consolas" panose="020B0609020204030204" pitchFamily="49" charset="0"/>
              </a:rPr>
              <a:t>  method </a:t>
            </a:r>
            <a:r>
              <a:rPr lang="en-US" dirty="0">
                <a:latin typeface="Consolas" panose="020B0609020204030204" pitchFamily="49" charset="0"/>
              </a:rPr>
              <a:t>t first </a:t>
            </a:r>
            <a:r>
              <a:rPr lang="en-US" b="1" dirty="0">
                <a:latin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</a:rPr>
              <a:t> (v);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b="1" dirty="0">
                <a:latin typeface="Consolas" panose="020B0609020204030204" pitchFamily="49" charset="0"/>
              </a:rPr>
              <a:t>return</a:t>
            </a:r>
            <a:r>
              <a:rPr lang="en-US" dirty="0">
                <a:latin typeface="Consolas" panose="020B0609020204030204" pitchFamily="49" charset="0"/>
              </a:rPr>
              <a:t> d;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</a:rPr>
              <a:t>endmethod</a:t>
            </a:r>
            <a:endParaRPr lang="en-US" b="1" dirty="0">
              <a:latin typeface="Consolas" panose="020B0609020204030204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 err="1">
                <a:latin typeface="Consolas" panose="020B0609020204030204" pitchFamily="49" charset="0"/>
              </a:rPr>
              <a:t>endmodule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endParaRPr lang="en-US" b="1" i="1" dirty="0">
              <a:latin typeface="Consolas" panose="020B0609020204030204" pitchFamily="49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858539" cy="1143000"/>
          </a:xfrm>
        </p:spPr>
        <p:txBody>
          <a:bodyPr/>
          <a:lstStyle/>
          <a:p>
            <a:r>
              <a:rPr lang="en-US" sz="4000" dirty="0"/>
              <a:t>Making One-Element FIFO into a </a:t>
            </a:r>
            <a:r>
              <a:rPr lang="en-US" sz="4000" i="1" dirty="0"/>
              <a:t>Pipelined </a:t>
            </a:r>
            <a:r>
              <a:rPr lang="en-US" sz="4000" dirty="0"/>
              <a:t>FIFO</a:t>
            </a:r>
            <a:endParaRPr lang="en-US" sz="1200" dirty="0"/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6606160" y="1322188"/>
            <a:ext cx="2202256" cy="163121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+mn-lt"/>
                <a:cs typeface="Courier New" pitchFamily="49" charset="0"/>
              </a:rPr>
              <a:t>Pipelined FIFO  behavior</a:t>
            </a:r>
          </a:p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&lt;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first &lt;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endParaRPr lang="en-US" baseline="30000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first &lt;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endParaRPr lang="en-US" baseline="30000" dirty="0">
              <a:latin typeface="Consolas" panose="020B0609020204030204" pitchFamily="49" charset="0"/>
              <a:cs typeface="Courier New" pitchFamily="49" charset="0"/>
            </a:endParaRP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 bwMode="auto">
          <a:xfrm>
            <a:off x="1028700" y="2237153"/>
            <a:ext cx="4421981" cy="0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897809" y="2079736"/>
            <a:ext cx="469872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Ehr#(2, Bool) v &lt;- mkEhr(False);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4983" y="3850547"/>
            <a:ext cx="74892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v[0]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886495" y="3568619"/>
            <a:ext cx="117211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(v[0]);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466483" y="4459263"/>
            <a:ext cx="117211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(v[0]);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94983" y="2961494"/>
            <a:ext cx="74892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v[1]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211379" y="2676752"/>
            <a:ext cx="131318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(!v[1]);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016148" y="3426320"/>
            <a:ext cx="1554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>
                <a:latin typeface="Comic Sans MS" panose="030F0702030302020204" pitchFamily="66" charset="0"/>
              </a:rPr>
              <a:t>No double write error</a:t>
            </a:r>
          </a:p>
        </p:txBody>
      </p:sp>
      <p:pic>
        <p:nvPicPr>
          <p:cNvPr id="11" name="Picture 10" descr="Faccine Facebook &gt; Blog &gt; Faccine giganti OK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7486" y="4607122"/>
            <a:ext cx="1304014" cy="932166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A48753-96F3-283C-38D0-B82CC8833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0B458-8AF7-044E-D192-39AD9B2406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E2F6C-9BF9-7426-32D1-E9813C959C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56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46" grpId="0" animBg="1"/>
      <p:bldP spid="48" grpId="0" animBg="1"/>
      <p:bldP spid="49" grpId="0" animBg="1"/>
      <p:bldP spid="50" grpId="0" animBg="1"/>
      <p:bldP spid="5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93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One-Element </a:t>
            </a:r>
            <a:r>
              <a:rPr lang="en-US" sz="4000" i="1" dirty="0"/>
              <a:t>Pipelined FIFO</a:t>
            </a:r>
            <a:endParaRPr lang="en-US" i="1" dirty="0"/>
          </a:p>
        </p:txBody>
      </p:sp>
      <p:sp>
        <p:nvSpPr>
          <p:cNvPr id="1532935" name="Rectangle 7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581473" y="1529460"/>
            <a:ext cx="8339245" cy="49882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module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mkPipelineFifo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Fifo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#(1, t));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Reg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#(t) d &lt;-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mkRegU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de-DE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Ehr#(2, Bool) v &lt;- mkEhr(False);</a:t>
            </a:r>
          </a:p>
          <a:p>
            <a:pPr>
              <a:buNone/>
            </a:pP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method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Action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(t x) </a:t>
            </a:r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urier New" pitchFamily="49" charset="0"/>
              </a:rPr>
              <a:t> (!v[1]);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d &lt;= x;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  v[1] &lt;= True;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endmethod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Action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urier New" pitchFamily="49" charset="0"/>
              </a:rPr>
              <a:t>(v[0]);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  v[0] &lt;= False; 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endmethod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t first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  <a:cs typeface="Courier New" pitchFamily="49" charset="0"/>
              </a:rPr>
              <a:t>(v[0]);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return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d;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endmethod</a:t>
            </a:r>
            <a:endParaRPr lang="en-US" b="1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endmodule</a:t>
            </a:r>
            <a:endParaRPr lang="en-US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1532936" name="Text Box 8"/>
          <p:cNvSpPr txBox="1">
            <a:spLocks noChangeArrowheads="1"/>
          </p:cNvSpPr>
          <p:nvPr/>
        </p:nvSpPr>
        <p:spPr bwMode="auto">
          <a:xfrm>
            <a:off x="6792185" y="1904138"/>
            <a:ext cx="1736373" cy="10156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110000"/>
              <a:buNone/>
            </a:pP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&lt;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first &lt;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endParaRPr lang="en-US" baseline="30000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first &lt;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endParaRPr lang="en-US" baseline="30000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49799" y="4410925"/>
            <a:ext cx="4084772" cy="1938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/>
              <a:t>In any given cycle:</a:t>
            </a:r>
          </a:p>
          <a:p>
            <a:pPr marL="342900" indent="-342900">
              <a:buFontTx/>
              <a:buChar char="-"/>
            </a:pPr>
            <a:r>
              <a:rPr lang="en-US" dirty="0"/>
              <a:t>If the FIFO is not empty, then simultaneous </a:t>
            </a:r>
            <a:r>
              <a:rPr lang="en-US" dirty="0" err="1"/>
              <a:t>enq</a:t>
            </a:r>
            <a:r>
              <a:rPr lang="en-US" dirty="0"/>
              <a:t> and </a:t>
            </a:r>
            <a:r>
              <a:rPr lang="en-US" dirty="0" err="1"/>
              <a:t>deq</a:t>
            </a:r>
            <a:r>
              <a:rPr lang="en-US" dirty="0"/>
              <a:t> are permitted;</a:t>
            </a:r>
          </a:p>
          <a:p>
            <a:pPr marL="342900" indent="-342900">
              <a:buFontTx/>
              <a:buChar char="-"/>
            </a:pPr>
            <a:r>
              <a:rPr lang="en-US" dirty="0"/>
              <a:t>Otherwise, only </a:t>
            </a:r>
            <a:r>
              <a:rPr lang="en-US" dirty="0" err="1"/>
              <a:t>enq</a:t>
            </a:r>
            <a:r>
              <a:rPr lang="en-US" dirty="0"/>
              <a:t> is permitted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33711D-EB09-17B0-C110-A9C601DFB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A703E5-B6AC-89B5-70AA-ACDA07F0A85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D2486-7106-03B3-78B4-B6712695A2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1064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21352" y="1447800"/>
            <a:ext cx="5779448" cy="439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>
                <a:latin typeface="Consolas" panose="020B0609020204030204" pitchFamily="49" charset="0"/>
              </a:rPr>
              <a:t>module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</a:rPr>
              <a:t>mkFifo</a:t>
            </a:r>
            <a:r>
              <a:rPr lang="en-US" dirty="0">
                <a:latin typeface="Consolas" panose="020B0609020204030204" pitchFamily="49" charset="0"/>
              </a:rPr>
              <a:t> (</a:t>
            </a:r>
            <a:r>
              <a:rPr lang="en-US" dirty="0" err="1">
                <a:latin typeface="Consolas" panose="020B0609020204030204" pitchFamily="49" charset="0"/>
              </a:rPr>
              <a:t>Fifo</a:t>
            </a:r>
            <a:r>
              <a:rPr lang="en-US" dirty="0">
                <a:latin typeface="Consolas" panose="020B0609020204030204" pitchFamily="49" charset="0"/>
              </a:rPr>
              <a:t>#(1, t));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</a:rPr>
              <a:t>Reg</a:t>
            </a:r>
            <a:r>
              <a:rPr lang="en-US" dirty="0">
                <a:latin typeface="Consolas" panose="020B0609020204030204" pitchFamily="49" charset="0"/>
              </a:rPr>
              <a:t>#(t)    d  &lt;- </a:t>
            </a:r>
            <a:r>
              <a:rPr lang="en-US" dirty="0" err="1">
                <a:latin typeface="Consolas" panose="020B0609020204030204" pitchFamily="49" charset="0"/>
              </a:rPr>
              <a:t>mkRegU</a:t>
            </a:r>
            <a:r>
              <a:rPr lang="en-US" dirty="0">
                <a:latin typeface="Consolas" panose="020B0609020204030204" pitchFamily="49" charset="0"/>
              </a:rPr>
              <a:t>; 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</a:rPr>
              <a:t>Reg</a:t>
            </a:r>
            <a:r>
              <a:rPr lang="en-US" dirty="0">
                <a:latin typeface="Consolas" panose="020B0609020204030204" pitchFamily="49" charset="0"/>
              </a:rPr>
              <a:t>#(</a:t>
            </a:r>
            <a:r>
              <a:rPr lang="en-US" dirty="0" err="1">
                <a:latin typeface="Consolas" panose="020B0609020204030204" pitchFamily="49" charset="0"/>
              </a:rPr>
              <a:t>Bool</a:t>
            </a:r>
            <a:r>
              <a:rPr lang="en-US" dirty="0">
                <a:latin typeface="Consolas" panose="020B0609020204030204" pitchFamily="49" charset="0"/>
              </a:rPr>
              <a:t>) v  &lt;- </a:t>
            </a:r>
            <a:r>
              <a:rPr lang="en-US" dirty="0" err="1">
                <a:latin typeface="Consolas" panose="020B0609020204030204" pitchFamily="49" charset="0"/>
              </a:rPr>
              <a:t>mkReg</a:t>
            </a:r>
            <a:r>
              <a:rPr lang="en-US" dirty="0">
                <a:latin typeface="Consolas" panose="020B0609020204030204" pitchFamily="49" charset="0"/>
              </a:rPr>
              <a:t>(False);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</a:pPr>
            <a:endParaRPr lang="en-US" b="1" dirty="0">
              <a:latin typeface="Consolas" panose="020B0609020204030204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b="1" dirty="0">
                <a:latin typeface="Consolas" panose="020B0609020204030204" pitchFamily="49" charset="0"/>
              </a:rPr>
              <a:t>  method Action </a:t>
            </a:r>
            <a:r>
              <a:rPr lang="en-US" dirty="0" err="1">
                <a:latin typeface="Consolas" panose="020B0609020204030204" pitchFamily="49" charset="0"/>
              </a:rPr>
              <a:t>enq</a:t>
            </a:r>
            <a:r>
              <a:rPr lang="en-US" dirty="0">
                <a:latin typeface="Consolas" panose="020B0609020204030204" pitchFamily="49" charset="0"/>
              </a:rPr>
              <a:t>(t x) </a:t>
            </a:r>
            <a:r>
              <a:rPr lang="en-US" b="1" dirty="0">
                <a:latin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</a:rPr>
              <a:t> (!v);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  v &lt;= True; d &lt;= x;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</a:rPr>
              <a:t>endmethod</a:t>
            </a:r>
            <a:endParaRPr lang="en-US" b="1" dirty="0">
              <a:latin typeface="Consolas" panose="020B0609020204030204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b="1" dirty="0">
                <a:latin typeface="Consolas" panose="020B0609020204030204" pitchFamily="49" charset="0"/>
              </a:rPr>
              <a:t>  method Action </a:t>
            </a:r>
            <a:r>
              <a:rPr lang="en-US" dirty="0" err="1">
                <a:latin typeface="Consolas" panose="020B0609020204030204" pitchFamily="49" charset="0"/>
              </a:rPr>
              <a:t>deq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</a:rPr>
              <a:t> (v);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  v &lt;= False;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</a:rPr>
              <a:t>endmethod</a:t>
            </a:r>
            <a:endParaRPr lang="en-US" b="1" dirty="0">
              <a:latin typeface="Consolas" panose="020B0609020204030204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b="1" dirty="0">
                <a:latin typeface="Consolas" panose="020B0609020204030204" pitchFamily="49" charset="0"/>
              </a:rPr>
              <a:t>  method </a:t>
            </a:r>
            <a:r>
              <a:rPr lang="en-US" dirty="0">
                <a:latin typeface="Consolas" panose="020B0609020204030204" pitchFamily="49" charset="0"/>
              </a:rPr>
              <a:t>t first </a:t>
            </a:r>
            <a:r>
              <a:rPr lang="en-US" b="1" dirty="0">
                <a:latin typeface="Consolas" panose="020B0609020204030204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</a:rPr>
              <a:t> (v);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  </a:t>
            </a:r>
            <a:r>
              <a:rPr lang="en-US" b="1" dirty="0">
                <a:latin typeface="Consolas" panose="020B0609020204030204" pitchFamily="49" charset="0"/>
              </a:rPr>
              <a:t>return</a:t>
            </a:r>
            <a:r>
              <a:rPr lang="en-US" dirty="0">
                <a:latin typeface="Consolas" panose="020B0609020204030204" pitchFamily="49" charset="0"/>
              </a:rPr>
              <a:t> d;</a:t>
            </a: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dirty="0">
                <a:latin typeface="Consolas" panose="020B0609020204030204" pitchFamily="49" charset="0"/>
              </a:rPr>
              <a:t>  </a:t>
            </a:r>
            <a:r>
              <a:rPr lang="en-US" b="1" dirty="0" err="1">
                <a:latin typeface="Consolas" panose="020B0609020204030204" pitchFamily="49" charset="0"/>
              </a:rPr>
              <a:t>endmethod</a:t>
            </a:r>
            <a:endParaRPr lang="en-US" b="1" dirty="0">
              <a:latin typeface="Consolas" panose="020B0609020204030204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 dirty="0" err="1">
                <a:latin typeface="Consolas" panose="020B0609020204030204" pitchFamily="49" charset="0"/>
              </a:rPr>
              <a:t>endmodule</a:t>
            </a:r>
            <a:r>
              <a:rPr lang="en-US" b="1" dirty="0">
                <a:latin typeface="Consolas" panose="020B0609020204030204" pitchFamily="49" charset="0"/>
              </a:rPr>
              <a:t> </a:t>
            </a:r>
            <a:endParaRPr lang="en-US" b="1" i="1" dirty="0">
              <a:latin typeface="Consolas" panose="020B0609020204030204" pitchFamily="49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1075" cy="1143000"/>
          </a:xfrm>
        </p:spPr>
        <p:txBody>
          <a:bodyPr/>
          <a:lstStyle/>
          <a:p>
            <a:r>
              <a:rPr lang="en-US" sz="4000" dirty="0"/>
              <a:t>Making One-Element FIFO into a </a:t>
            </a:r>
            <a:r>
              <a:rPr lang="en-US" sz="4000" i="1" dirty="0"/>
              <a:t>Bypass </a:t>
            </a:r>
            <a:r>
              <a:rPr lang="en-US" sz="4000" dirty="0"/>
              <a:t>FIFO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794983" y="3874410"/>
            <a:ext cx="74892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v[1]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97165" y="3556698"/>
            <a:ext cx="117211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(v[1]);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406262" y="4445235"/>
            <a:ext cx="117211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(v[1]);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94983" y="2951224"/>
            <a:ext cx="74892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v[0]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495137" y="2653989"/>
            <a:ext cx="131318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(!v[0]);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201288" y="3262906"/>
            <a:ext cx="1554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>
                <a:latin typeface="Comic Sans MS" panose="030F0702030302020204" pitchFamily="66" charset="0"/>
              </a:rPr>
              <a:t>No double write error</a:t>
            </a:r>
          </a:p>
        </p:txBody>
      </p:sp>
      <p:pic>
        <p:nvPicPr>
          <p:cNvPr id="11" name="Picture 10" descr="Faccine Facebook &gt; Blog &gt; Faccine giganti OK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8668" y="3210038"/>
            <a:ext cx="1304014" cy="932166"/>
          </a:xfrm>
          <a:prstGeom prst="rect">
            <a:avLst/>
          </a:prstGeom>
        </p:spPr>
      </p:pic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6633124" y="1322188"/>
            <a:ext cx="2245704" cy="163121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+mn-lt"/>
                <a:cs typeface="Courier New" pitchFamily="49" charset="0"/>
              </a:rPr>
              <a:t>Bypass FIFO behavior</a:t>
            </a:r>
          </a:p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&lt;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first &lt;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endParaRPr lang="en-US" baseline="30000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&lt; first</a:t>
            </a:r>
            <a:endParaRPr lang="en-US" baseline="30000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25965" y="4787942"/>
            <a:ext cx="88998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d[1]</a:t>
            </a:r>
            <a:r>
              <a:rPr lang="en-US" dirty="0">
                <a:latin typeface="Consolas" panose="020B0609020204030204" pitchFamily="49" charset="0"/>
              </a:rPr>
              <a:t>;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028700" y="1960275"/>
            <a:ext cx="4321969" cy="289944"/>
            <a:chOff x="1028700" y="1960275"/>
            <a:chExt cx="4783703" cy="289944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1028700" y="2237153"/>
              <a:ext cx="4783703" cy="13066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1028700" y="1960275"/>
              <a:ext cx="4783703" cy="13066"/>
            </a:xfrm>
            <a:prstGeom prst="line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" name="TextBox 7"/>
          <p:cNvSpPr txBox="1"/>
          <p:nvPr/>
        </p:nvSpPr>
        <p:spPr>
          <a:xfrm>
            <a:off x="866005" y="1761636"/>
            <a:ext cx="469872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Ehr#(2, t) d &lt;- mkEhr(?);</a:t>
            </a:r>
          </a:p>
          <a:p>
            <a:r>
              <a:rPr lang="de-DE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Ehr#(2, Bool) v &lt;- mkEhr(False);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13421" y="2958864"/>
            <a:ext cx="159530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d[0]</a:t>
            </a:r>
            <a:r>
              <a:rPr lang="en-US" dirty="0">
                <a:latin typeface="Consolas" panose="020B0609020204030204" pitchFamily="49" charset="0"/>
              </a:rPr>
              <a:t> &lt;= x;</a:t>
            </a:r>
            <a:endParaRPr lang="en-US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51E3C9-1EBF-EDA1-6465-C3CCDE093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30DF018-25E3-A80B-072E-380F535F72F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2C7707B-2AB8-882C-E489-4FEED82BBA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74AC720-30F7-660E-856C-9B45EE352C10}"/>
              </a:ext>
            </a:extLst>
          </p:cNvPr>
          <p:cNvSpPr txBox="1"/>
          <p:nvPr/>
        </p:nvSpPr>
        <p:spPr>
          <a:xfrm>
            <a:off x="5292426" y="4366057"/>
            <a:ext cx="3586402" cy="18158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In any given cycle:</a:t>
            </a:r>
          </a:p>
          <a:p>
            <a:pPr marL="342900" indent="-342900">
              <a:buFontTx/>
              <a:buChar char="-"/>
            </a:pPr>
            <a:r>
              <a:rPr lang="en-US" sz="1800" dirty="0"/>
              <a:t>If the FIFO is not full then simultaneous </a:t>
            </a:r>
            <a:r>
              <a:rPr lang="en-US" sz="1800" dirty="0" err="1"/>
              <a:t>enq</a:t>
            </a:r>
            <a:r>
              <a:rPr lang="en-US" sz="1800" dirty="0"/>
              <a:t> and </a:t>
            </a:r>
            <a:r>
              <a:rPr lang="en-US" sz="1800" dirty="0" err="1"/>
              <a:t>deq</a:t>
            </a:r>
            <a:r>
              <a:rPr lang="en-US" sz="1800" dirty="0"/>
              <a:t> are permitted;</a:t>
            </a:r>
          </a:p>
          <a:p>
            <a:pPr marL="342900" indent="-342900">
              <a:buFontTx/>
              <a:buChar char="-"/>
            </a:pPr>
            <a:r>
              <a:rPr lang="en-US" sz="1800" dirty="0"/>
              <a:t>Otherwise, only </a:t>
            </a:r>
            <a:r>
              <a:rPr lang="en-US" sz="1800" dirty="0" err="1"/>
              <a:t>deq</a:t>
            </a:r>
            <a:r>
              <a:rPr lang="en-US" sz="1800" dirty="0"/>
              <a:t> is permitted</a:t>
            </a:r>
          </a:p>
        </p:txBody>
      </p:sp>
    </p:spTree>
    <p:extLst>
      <p:ext uri="{BB962C8B-B14F-4D97-AF65-F5344CB8AC3E}">
        <p14:creationId xmlns:p14="http://schemas.microsoft.com/office/powerpoint/2010/main" val="84734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6" grpId="0" animBg="1"/>
      <p:bldP spid="48" grpId="0" animBg="1"/>
      <p:bldP spid="49" grpId="0" animBg="1"/>
      <p:bldP spid="50" grpId="0" animBg="1"/>
      <p:bldP spid="56" grpId="0"/>
      <p:bldP spid="18" grpId="0" animBg="1"/>
      <p:bldP spid="8" grpId="0" animBg="1"/>
      <p:bldP spid="20" grpId="0" animBg="1"/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11186" y="1576388"/>
            <a:ext cx="6755607" cy="4929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module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mkCFFifo</a:t>
            </a:r>
            <a:r>
              <a:rPr lang="en-US" sz="1800" dirty="0">
                <a:latin typeface="Consolas" panose="020B0609020204030204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</a:rPr>
              <a:t>Fifo</a:t>
            </a:r>
            <a:r>
              <a:rPr lang="en-US" sz="1800" dirty="0">
                <a:latin typeface="Consolas" panose="020B0609020204030204" pitchFamily="49" charset="0"/>
              </a:rPr>
              <a:t>#(2, t));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</a:rPr>
              <a:t>#(t)    da  &lt;- </a:t>
            </a:r>
            <a:r>
              <a:rPr lang="en-US" sz="1800" dirty="0" err="1">
                <a:latin typeface="Consolas" panose="020B0609020204030204" pitchFamily="49" charset="0"/>
              </a:rPr>
              <a:t>mkRegU</a:t>
            </a:r>
            <a:r>
              <a:rPr lang="en-US" sz="1800" dirty="0">
                <a:latin typeface="Consolas" panose="020B0609020204030204" pitchFamily="49" charset="0"/>
              </a:rPr>
              <a:t>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</a:rPr>
              <a:t>#(</a:t>
            </a:r>
            <a:r>
              <a:rPr lang="en-US" sz="1800" dirty="0" err="1">
                <a:latin typeface="Consolas" panose="020B0609020204030204" pitchFamily="49" charset="0"/>
              </a:rPr>
              <a:t>Bool</a:t>
            </a:r>
            <a:r>
              <a:rPr lang="en-US" sz="1800" dirty="0">
                <a:latin typeface="Consolas" panose="020B0609020204030204" pitchFamily="49" charset="0"/>
              </a:rPr>
              <a:t>) </a:t>
            </a:r>
            <a:r>
              <a:rPr lang="en-US" sz="1800" dirty="0" err="1">
                <a:latin typeface="Consolas" panose="020B0609020204030204" pitchFamily="49" charset="0"/>
              </a:rPr>
              <a:t>va</a:t>
            </a:r>
            <a:r>
              <a:rPr lang="en-US" sz="1800" dirty="0">
                <a:latin typeface="Consolas" panose="020B0609020204030204" pitchFamily="49" charset="0"/>
              </a:rPr>
              <a:t>  &lt;- </a:t>
            </a:r>
            <a:r>
              <a:rPr lang="en-US" sz="1800" dirty="0" err="1">
                <a:latin typeface="Consolas" panose="020B0609020204030204" pitchFamily="49" charset="0"/>
              </a:rPr>
              <a:t>mkReg</a:t>
            </a:r>
            <a:r>
              <a:rPr lang="en-US" sz="1800" dirty="0">
                <a:latin typeface="Consolas" panose="020B0609020204030204" pitchFamily="49" charset="0"/>
              </a:rPr>
              <a:t>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</a:rPr>
              <a:t>#(t)    </a:t>
            </a:r>
            <a:r>
              <a:rPr lang="en-US" sz="1800" dirty="0" err="1">
                <a:latin typeface="Consolas" panose="020B0609020204030204" pitchFamily="49" charset="0"/>
              </a:rPr>
              <a:t>db</a:t>
            </a:r>
            <a:r>
              <a:rPr lang="en-US" sz="1800" dirty="0">
                <a:latin typeface="Consolas" panose="020B0609020204030204" pitchFamily="49" charset="0"/>
              </a:rPr>
              <a:t>  &lt;- </a:t>
            </a:r>
            <a:r>
              <a:rPr lang="en-US" sz="1800" dirty="0" err="1">
                <a:latin typeface="Consolas" panose="020B0609020204030204" pitchFamily="49" charset="0"/>
              </a:rPr>
              <a:t>mkRegU</a:t>
            </a:r>
            <a:r>
              <a:rPr lang="en-US" sz="1800" dirty="0">
                <a:latin typeface="Consolas" panose="020B0609020204030204" pitchFamily="49" charset="0"/>
              </a:rPr>
              <a:t>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</a:rPr>
              <a:t>#(Bool) </a:t>
            </a:r>
            <a:r>
              <a:rPr lang="en-US" sz="1800" dirty="0" err="1">
                <a:latin typeface="Consolas" panose="020B0609020204030204" pitchFamily="49" charset="0"/>
              </a:rPr>
              <a:t>vb</a:t>
            </a:r>
            <a:r>
              <a:rPr lang="en-US" sz="1800" dirty="0">
                <a:latin typeface="Consolas" panose="020B0609020204030204" pitchFamily="49" charset="0"/>
              </a:rPr>
              <a:t>  &lt;- </a:t>
            </a:r>
            <a:r>
              <a:rPr lang="en-US" sz="1800" dirty="0" err="1">
                <a:latin typeface="Consolas" panose="020B0609020204030204" pitchFamily="49" charset="0"/>
              </a:rPr>
              <a:t>mkReg</a:t>
            </a:r>
            <a:r>
              <a:rPr lang="en-US" sz="1800" dirty="0">
                <a:latin typeface="Consolas" panose="020B0609020204030204" pitchFamily="49" charset="0"/>
              </a:rPr>
              <a:t>(False)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canocalize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vb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&amp;&amp; !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va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da &lt;=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db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va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&lt;= True;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vb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&lt;= False; </a:t>
            </a: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endrule</a:t>
            </a:r>
            <a:endParaRPr lang="en-US" sz="1800" dirty="0">
              <a:latin typeface="Consolas" panose="020B0609020204030204" pitchFamily="49" charset="0"/>
            </a:endParaRPr>
          </a:p>
          <a:p>
            <a:pPr marL="342900" indent="-342900">
              <a:lnSpc>
                <a:spcPct val="95000"/>
              </a:lnSpc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method Action </a:t>
            </a:r>
            <a:r>
              <a:rPr lang="en-US" sz="1800" dirty="0" err="1">
                <a:latin typeface="Consolas" panose="020B0609020204030204" pitchFamily="49" charset="0"/>
              </a:rPr>
              <a:t>enq</a:t>
            </a:r>
            <a:r>
              <a:rPr lang="en-US" sz="1800" dirty="0">
                <a:latin typeface="Consolas" panose="020B0609020204030204" pitchFamily="49" charset="0"/>
              </a:rPr>
              <a:t>(t x) </a:t>
            </a:r>
            <a:r>
              <a:rPr lang="en-US" sz="1800" b="1" dirty="0"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(!</a:t>
            </a:r>
            <a:r>
              <a:rPr lang="en-US" sz="1800" dirty="0" err="1">
                <a:latin typeface="Consolas" panose="020B0609020204030204" pitchFamily="49" charset="0"/>
              </a:rPr>
              <a:t>vb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db</a:t>
            </a:r>
            <a:r>
              <a:rPr lang="en-US" sz="1800" dirty="0">
                <a:latin typeface="Consolas" panose="020B0609020204030204" pitchFamily="49" charset="0"/>
              </a:rPr>
              <a:t> &lt;= x; </a:t>
            </a:r>
            <a:r>
              <a:rPr lang="en-US" sz="1800" dirty="0" err="1">
                <a:latin typeface="Consolas" panose="020B0609020204030204" pitchFamily="49" charset="0"/>
              </a:rPr>
              <a:t>vb</a:t>
            </a:r>
            <a:r>
              <a:rPr lang="en-US" sz="1800" dirty="0">
                <a:latin typeface="Consolas" panose="020B0609020204030204" pitchFamily="49" charset="0"/>
              </a:rPr>
              <a:t> &lt;= True;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method Action </a:t>
            </a:r>
            <a:r>
              <a:rPr lang="en-US" sz="1800" dirty="0" err="1">
                <a:latin typeface="Consolas" panose="020B0609020204030204" pitchFamily="49" charset="0"/>
              </a:rPr>
              <a:t>deq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</a:rPr>
              <a:t>va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va</a:t>
            </a:r>
            <a:r>
              <a:rPr lang="en-US" sz="1800" dirty="0">
                <a:latin typeface="Consolas" panose="020B0609020204030204" pitchFamily="49" charset="0"/>
              </a:rPr>
              <a:t> &lt;= False;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method </a:t>
            </a:r>
            <a:r>
              <a:rPr lang="en-US" sz="1800" dirty="0">
                <a:latin typeface="Consolas" panose="020B0609020204030204" pitchFamily="49" charset="0"/>
              </a:rPr>
              <a:t>t first </a:t>
            </a:r>
            <a:r>
              <a:rPr lang="en-US" sz="1800" b="1" dirty="0">
                <a:latin typeface="Consolas" panose="020B0609020204030204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</a:rPr>
              <a:t> (</a:t>
            </a:r>
            <a:r>
              <a:rPr lang="en-US" sz="1800" dirty="0" err="1">
                <a:latin typeface="Consolas" panose="020B0609020204030204" pitchFamily="49" charset="0"/>
              </a:rPr>
              <a:t>va</a:t>
            </a:r>
            <a:r>
              <a:rPr lang="en-US" sz="1800" dirty="0">
                <a:latin typeface="Consolas" panose="020B0609020204030204" pitchFamily="49" charset="0"/>
              </a:rPr>
              <a:t>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  return</a:t>
            </a:r>
            <a:r>
              <a:rPr lang="en-US" sz="1800" dirty="0">
                <a:latin typeface="Consolas" panose="020B0609020204030204" pitchFamily="49" charset="0"/>
              </a:rPr>
              <a:t> da;</a:t>
            </a:r>
            <a:r>
              <a:rPr lang="en-US" sz="1800" b="1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endmodule</a:t>
            </a:r>
            <a:r>
              <a:rPr lang="en-US" sz="1800" b="1" dirty="0">
                <a:latin typeface="Consolas" panose="020B0609020204030204" pitchFamily="49" charset="0"/>
              </a:rPr>
              <a:t> </a:t>
            </a:r>
            <a:endParaRPr lang="en-US" sz="1800" b="1" i="1" dirty="0">
              <a:latin typeface="Consolas" panose="020B0609020204030204" pitchFamily="49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 Two-Element Conflict-Free FIFO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6873332" y="1111589"/>
            <a:ext cx="1755775" cy="1389599"/>
            <a:chOff x="3195330" y="1379799"/>
            <a:chExt cx="1755775" cy="1389599"/>
          </a:xfrm>
        </p:grpSpPr>
        <p:sp>
          <p:nvSpPr>
            <p:cNvPr id="22" name="Rectangle 34"/>
            <p:cNvSpPr>
              <a:spLocks noChangeArrowheads="1"/>
            </p:cNvSpPr>
            <p:nvPr/>
          </p:nvSpPr>
          <p:spPr bwMode="auto">
            <a:xfrm>
              <a:off x="3836680" y="1964475"/>
              <a:ext cx="201612" cy="4159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 dirty="0"/>
            </a:p>
          </p:txBody>
        </p:sp>
        <p:sp>
          <p:nvSpPr>
            <p:cNvPr id="23" name="Rectangle 35"/>
            <p:cNvSpPr>
              <a:spLocks noChangeArrowheads="1"/>
            </p:cNvSpPr>
            <p:nvPr/>
          </p:nvSpPr>
          <p:spPr bwMode="auto">
            <a:xfrm>
              <a:off x="4131955" y="1964475"/>
              <a:ext cx="201612" cy="4159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24" name="TextBox 36"/>
            <p:cNvSpPr txBox="1">
              <a:spLocks noChangeArrowheads="1"/>
            </p:cNvSpPr>
            <p:nvPr/>
          </p:nvSpPr>
          <p:spPr bwMode="auto">
            <a:xfrm>
              <a:off x="3706505" y="2369288"/>
              <a:ext cx="90922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err="1"/>
                <a:t>db</a:t>
              </a:r>
              <a:r>
                <a:rPr lang="en-US" dirty="0"/>
                <a:t> da</a:t>
              </a:r>
            </a:p>
          </p:txBody>
        </p:sp>
        <p:cxnSp>
          <p:nvCxnSpPr>
            <p:cNvPr id="25" name="Straight Arrow Connector 38"/>
            <p:cNvCxnSpPr>
              <a:cxnSpLocks noChangeShapeType="1"/>
            </p:cNvCxnSpPr>
            <p:nvPr/>
          </p:nvCxnSpPr>
          <p:spPr bwMode="auto">
            <a:xfrm>
              <a:off x="3195330" y="2224825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</p:cxnSp>
        <p:cxnSp>
          <p:nvCxnSpPr>
            <p:cNvPr id="26" name="Straight Arrow Connector 39"/>
            <p:cNvCxnSpPr>
              <a:cxnSpLocks noChangeShapeType="1"/>
            </p:cNvCxnSpPr>
            <p:nvPr/>
          </p:nvCxnSpPr>
          <p:spPr bwMode="auto">
            <a:xfrm>
              <a:off x="4547880" y="2224825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</p:cxnSp>
        <p:sp>
          <p:nvSpPr>
            <p:cNvPr id="27" name="Rectangle 26"/>
            <p:cNvSpPr/>
            <p:nvPr/>
          </p:nvSpPr>
          <p:spPr bwMode="auto">
            <a:xfrm>
              <a:off x="3836680" y="1742514"/>
              <a:ext cx="201612" cy="13273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4129189" y="1742514"/>
              <a:ext cx="201612" cy="13273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9" name="TextBox 36"/>
            <p:cNvSpPr txBox="1">
              <a:spLocks noChangeArrowheads="1"/>
            </p:cNvSpPr>
            <p:nvPr/>
          </p:nvSpPr>
          <p:spPr bwMode="auto">
            <a:xfrm>
              <a:off x="3650066" y="1379799"/>
              <a:ext cx="90922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err="1"/>
                <a:t>vb</a:t>
              </a:r>
              <a:r>
                <a:rPr lang="en-US" dirty="0"/>
                <a:t> </a:t>
              </a:r>
              <a:r>
                <a:rPr lang="en-US" dirty="0" err="1"/>
                <a:t>va</a:t>
              </a:r>
              <a:endParaRPr lang="en-US" dirty="0"/>
            </a:p>
          </p:txBody>
        </p:sp>
      </p:grp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6601297" y="2656353"/>
            <a:ext cx="2362763" cy="132343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+mn-lt"/>
                <a:cs typeface="Courier New" pitchFamily="49" charset="0"/>
              </a:rPr>
              <a:t>Desired behavior</a:t>
            </a:r>
          </a:p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CF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first &lt;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endParaRPr lang="en-US" baseline="30000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first CF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endParaRPr lang="en-US" baseline="30000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78617" y="4397514"/>
            <a:ext cx="3680855" cy="1938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dirty="0"/>
              <a:t>Turn all registers into EHRs</a:t>
            </a:r>
          </a:p>
          <a:p>
            <a:pPr marL="457200" indent="-457200">
              <a:buAutoNum type="arabicPeriod"/>
            </a:pPr>
            <a:r>
              <a:rPr lang="en-US" dirty="0"/>
              <a:t>Let </a:t>
            </a:r>
            <a:r>
              <a:rPr lang="en-US" dirty="0" err="1"/>
              <a:t>enq</a:t>
            </a:r>
            <a:r>
              <a:rPr lang="en-US" dirty="0"/>
              <a:t> and </a:t>
            </a:r>
            <a:r>
              <a:rPr lang="en-US" dirty="0" err="1"/>
              <a:t>deq</a:t>
            </a:r>
            <a:r>
              <a:rPr lang="en-US" dirty="0"/>
              <a:t> read and write 0</a:t>
            </a:r>
            <a:r>
              <a:rPr lang="en-US" baseline="30000" dirty="0"/>
              <a:t>th</a:t>
            </a:r>
            <a:r>
              <a:rPr lang="en-US" dirty="0"/>
              <a:t> port</a:t>
            </a:r>
          </a:p>
          <a:p>
            <a:pPr marL="457200" indent="-457200">
              <a:buAutoNum type="arabicPeriod"/>
            </a:pPr>
            <a:r>
              <a:rPr lang="en-US" dirty="0"/>
              <a:t>Let </a:t>
            </a:r>
            <a:r>
              <a:rPr lang="en-US" dirty="0" err="1"/>
              <a:t>canocalize</a:t>
            </a:r>
            <a:r>
              <a:rPr lang="en-US" dirty="0"/>
              <a:t> read and write the 1</a:t>
            </a:r>
            <a:r>
              <a:rPr lang="en-US" baseline="30000" dirty="0"/>
              <a:t>st</a:t>
            </a:r>
            <a:r>
              <a:rPr lang="en-US" dirty="0"/>
              <a:t> port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99EE0-BCF1-85E2-F12C-6D5F538C0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915D8C-207E-775B-60E1-9744F697483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E01B25-14DC-6AE8-8BF1-B13120BD2B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46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560104" y="1568524"/>
            <a:ext cx="7671130" cy="488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module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mkCFFifo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Fifo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#(2, t))</a:t>
            </a:r>
          </a:p>
          <a:p>
            <a:pPr>
              <a:buNone/>
            </a:pPr>
            <a:r>
              <a:rPr lang="de-DE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Ehr#(2, t) da &lt;- mkEhr(?);</a:t>
            </a:r>
          </a:p>
          <a:p>
            <a:pPr>
              <a:buNone/>
            </a:pPr>
            <a:r>
              <a:rPr lang="de-DE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Ehr#(2, Bool) va &lt;- mkEhr(False);</a:t>
            </a:r>
          </a:p>
          <a:p>
            <a:pPr>
              <a:buNone/>
            </a:pPr>
            <a:r>
              <a:rPr lang="de-DE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Ehr#(2, t) db &lt;- mkEhr(?);</a:t>
            </a:r>
          </a:p>
          <a:p>
            <a:pPr>
              <a:buNone/>
            </a:pPr>
            <a:r>
              <a:rPr lang="de-DE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Ehr#(2, Bool) vb &lt;- mkEhr(False);</a:t>
            </a:r>
            <a:endParaRPr lang="en-US" sz="1000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canonicalize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vb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[1] &amp;&amp; !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[1]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   da[1] &lt;=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db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[1];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[1] &lt;= True;</a:t>
            </a:r>
          </a:p>
          <a:p>
            <a:pPr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 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vb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[1] &lt;= False; </a:t>
            </a: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endrule</a:t>
            </a:r>
            <a:endParaRPr lang="en-US" sz="1800" b="1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None/>
            </a:pPr>
            <a:endParaRPr lang="en-US" sz="1000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 method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Action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(t x)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(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!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vb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[0]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db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[0] &lt;= x;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vb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[0] &lt;= True;</a:t>
            </a:r>
          </a:p>
          <a:p>
            <a:pPr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endmethod</a:t>
            </a:r>
            <a:endParaRPr lang="en-US" sz="1000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Action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[0]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[0] &lt;= False;</a:t>
            </a:r>
          </a:p>
          <a:p>
            <a:pPr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endmethod</a:t>
            </a:r>
            <a:endParaRPr lang="en-US" sz="1000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t first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(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va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[0]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   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return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cs typeface="Courier New" pitchFamily="49" charset="0"/>
              </a:rPr>
              <a:t>da[0]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 </a:t>
            </a: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 err="1">
                <a:latin typeface="Consolas" panose="020B0609020204030204" pitchFamily="49" charset="0"/>
                <a:cs typeface="Courier New" pitchFamily="49" charset="0"/>
              </a:rPr>
              <a:t>endmodule</a:t>
            </a:r>
            <a:endParaRPr lang="en-US" sz="18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Two-Element Conflict-free FIFO</a:t>
            </a:r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6698838" y="2941667"/>
            <a:ext cx="2362763" cy="132343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+mn-lt"/>
                <a:cs typeface="Courier New" pitchFamily="49" charset="0"/>
              </a:rPr>
              <a:t>Desired behavior</a:t>
            </a:r>
          </a:p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CF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first &lt;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endParaRPr lang="en-US" baseline="30000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chemeClr val="hlink"/>
              </a:buClr>
              <a:buSzPct val="110000"/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first CF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endParaRPr lang="en-US" baseline="30000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90489" y="4528313"/>
            <a:ext cx="2870566" cy="175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dirty="0"/>
              <a:t>In any given cycle:</a:t>
            </a:r>
          </a:p>
          <a:p>
            <a:pPr marL="342900" indent="-342900">
              <a:buFontTx/>
              <a:buChar char="-"/>
            </a:pPr>
            <a:r>
              <a:rPr lang="en-US" sz="1800" dirty="0"/>
              <a:t>Simultaneous </a:t>
            </a:r>
            <a:r>
              <a:rPr lang="en-US" sz="1800" dirty="0" err="1"/>
              <a:t>enq</a:t>
            </a:r>
            <a:r>
              <a:rPr lang="en-US" sz="1800" dirty="0"/>
              <a:t> and </a:t>
            </a:r>
            <a:r>
              <a:rPr lang="en-US" sz="1800" dirty="0" err="1"/>
              <a:t>deq</a:t>
            </a:r>
            <a:r>
              <a:rPr lang="en-US" sz="1800" dirty="0"/>
              <a:t> are permitted only if the FIFO is not full and not empty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845555" y="1384268"/>
            <a:ext cx="1755775" cy="1389599"/>
            <a:chOff x="3195330" y="1379799"/>
            <a:chExt cx="1755775" cy="1389599"/>
          </a:xfrm>
        </p:grpSpPr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3836680" y="1964475"/>
              <a:ext cx="201612" cy="4159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 dirty="0"/>
            </a:p>
          </p:txBody>
        </p:sp>
        <p:sp>
          <p:nvSpPr>
            <p:cNvPr id="20" name="Rectangle 35"/>
            <p:cNvSpPr>
              <a:spLocks noChangeArrowheads="1"/>
            </p:cNvSpPr>
            <p:nvPr/>
          </p:nvSpPr>
          <p:spPr bwMode="auto">
            <a:xfrm>
              <a:off x="4131955" y="1964475"/>
              <a:ext cx="201612" cy="4159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21" name="TextBox 36"/>
            <p:cNvSpPr txBox="1">
              <a:spLocks noChangeArrowheads="1"/>
            </p:cNvSpPr>
            <p:nvPr/>
          </p:nvSpPr>
          <p:spPr bwMode="auto">
            <a:xfrm>
              <a:off x="3706505" y="2369288"/>
              <a:ext cx="90922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err="1"/>
                <a:t>db</a:t>
              </a:r>
              <a:r>
                <a:rPr lang="en-US" dirty="0"/>
                <a:t> da</a:t>
              </a:r>
            </a:p>
          </p:txBody>
        </p:sp>
        <p:cxnSp>
          <p:nvCxnSpPr>
            <p:cNvPr id="22" name="Straight Arrow Connector 38"/>
            <p:cNvCxnSpPr>
              <a:cxnSpLocks noChangeShapeType="1"/>
            </p:cNvCxnSpPr>
            <p:nvPr/>
          </p:nvCxnSpPr>
          <p:spPr bwMode="auto">
            <a:xfrm>
              <a:off x="3195330" y="2224825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</p:cxnSp>
        <p:cxnSp>
          <p:nvCxnSpPr>
            <p:cNvPr id="23" name="Straight Arrow Connector 39"/>
            <p:cNvCxnSpPr>
              <a:cxnSpLocks noChangeShapeType="1"/>
            </p:cNvCxnSpPr>
            <p:nvPr/>
          </p:nvCxnSpPr>
          <p:spPr bwMode="auto">
            <a:xfrm>
              <a:off x="4547880" y="2224825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 type="none" w="med" len="med"/>
              <a:tailEnd type="triangle" w="med" len="med"/>
            </a:ln>
          </p:spPr>
        </p:cxnSp>
        <p:sp>
          <p:nvSpPr>
            <p:cNvPr id="24" name="Rectangle 23"/>
            <p:cNvSpPr/>
            <p:nvPr/>
          </p:nvSpPr>
          <p:spPr bwMode="auto">
            <a:xfrm>
              <a:off x="3836680" y="1742514"/>
              <a:ext cx="201612" cy="13273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4129189" y="1742514"/>
              <a:ext cx="201612" cy="132736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26" name="TextBox 36"/>
            <p:cNvSpPr txBox="1">
              <a:spLocks noChangeArrowheads="1"/>
            </p:cNvSpPr>
            <p:nvPr/>
          </p:nvSpPr>
          <p:spPr bwMode="auto">
            <a:xfrm>
              <a:off x="3650066" y="1379799"/>
              <a:ext cx="90922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err="1"/>
                <a:t>vb</a:t>
              </a:r>
              <a:r>
                <a:rPr lang="en-US" dirty="0"/>
                <a:t> </a:t>
              </a:r>
              <a:r>
                <a:rPr lang="en-US" dirty="0" err="1"/>
                <a:t>va</a:t>
              </a:r>
              <a:endParaRPr lang="en-US" dirty="0"/>
            </a:p>
          </p:txBody>
        </p:sp>
      </p:grpSp>
      <p:pic>
        <p:nvPicPr>
          <p:cNvPr id="27" name="Picture 26" descr="Faccine Facebook &gt; Blog &gt; Faccine giganti OK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716" y="5365443"/>
            <a:ext cx="1304014" cy="932166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DA2A60-B76A-8E36-007E-4FEC1631E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6B58F-579E-7F69-14DF-F8761A1CBBD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FBD9B-FD86-D1DB-6495-E40C0F0F5A0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178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93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CM for </a:t>
            </a:r>
            <a:r>
              <a:rPr lang="en-US" sz="4000" i="1" dirty="0"/>
              <a:t>Pipelined FIFO</a:t>
            </a:r>
            <a:endParaRPr lang="en-US" i="1" dirty="0"/>
          </a:p>
        </p:txBody>
      </p:sp>
      <p:sp>
        <p:nvSpPr>
          <p:cNvPr id="1532935" name="Rectangle 7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09599" y="1529460"/>
            <a:ext cx="5553075" cy="1929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Action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enq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(t x)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(!v[1]);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d &lt;= x; v[1] &lt;= True;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endmethod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Action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deq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(v[0]);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v[0] &lt;= False;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endmethod</a:t>
            </a:r>
            <a:endParaRPr lang="en-US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t first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if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(v[0]);</a:t>
            </a: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return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d;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endmethod</a:t>
            </a:r>
            <a:endParaRPr lang="en-US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1" y="2276797"/>
            <a:ext cx="4145114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/>
              <a:t>mcalls</a:t>
            </a:r>
            <a:r>
              <a:rPr lang="en-US" dirty="0"/>
              <a:t>(</a:t>
            </a:r>
            <a:r>
              <a:rPr lang="en-US" dirty="0" err="1"/>
              <a:t>enq</a:t>
            </a:r>
            <a:r>
              <a:rPr lang="en-US" dirty="0"/>
              <a:t>)={v.r1, </a:t>
            </a:r>
            <a:r>
              <a:rPr lang="en-US" dirty="0" err="1"/>
              <a:t>d.w</a:t>
            </a:r>
            <a:r>
              <a:rPr lang="en-US" dirty="0"/>
              <a:t>, v.w1}  </a:t>
            </a:r>
          </a:p>
          <a:p>
            <a:r>
              <a:rPr lang="en-US" dirty="0" err="1"/>
              <a:t>mcalls</a:t>
            </a:r>
            <a:r>
              <a:rPr lang="en-US" dirty="0"/>
              <a:t>(</a:t>
            </a:r>
            <a:r>
              <a:rPr lang="en-US" dirty="0" err="1"/>
              <a:t>deq</a:t>
            </a:r>
            <a:r>
              <a:rPr lang="en-US" dirty="0"/>
              <a:t>)={v.r0,  v.w0} </a:t>
            </a:r>
          </a:p>
          <a:p>
            <a:r>
              <a:rPr lang="en-US" dirty="0" err="1"/>
              <a:t>mcalls</a:t>
            </a:r>
            <a:r>
              <a:rPr lang="en-US" dirty="0"/>
              <a:t>(first)={v.r0, </a:t>
            </a:r>
            <a:r>
              <a:rPr lang="en-US" dirty="0" err="1"/>
              <a:t>d.r</a:t>
            </a:r>
            <a:r>
              <a:rPr lang="en-US" dirty="0"/>
              <a:t>} 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52666" y="4491267"/>
            <a:ext cx="3041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sym typeface="Symbol"/>
              </a:rPr>
              <a:t>= {&gt;}  {&gt;}  = {&gt;}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573984" y="3540477"/>
            <a:ext cx="56714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conflict[v.r1,v.r0] 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 </a:t>
            </a:r>
            <a:r>
              <a:rPr lang="en-US" dirty="0">
                <a:solidFill>
                  <a:srgbClr val="FF0000"/>
                </a:solidFill>
              </a:rPr>
              <a:t>conflict[v.r1,v.w0] 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 </a:t>
            </a:r>
            <a:r>
              <a:rPr lang="en-US" dirty="0">
                <a:solidFill>
                  <a:srgbClr val="FF0000"/>
                </a:solidFill>
              </a:rPr>
              <a:t>conflict[d.w,v.r0] 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 </a:t>
            </a:r>
            <a:r>
              <a:rPr lang="en-US" dirty="0">
                <a:solidFill>
                  <a:srgbClr val="FF0000"/>
                </a:solidFill>
              </a:rPr>
              <a:t>conflict[d.w,v.w0]  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 </a:t>
            </a:r>
            <a:r>
              <a:rPr lang="en-US" dirty="0">
                <a:solidFill>
                  <a:srgbClr val="FF0000"/>
                </a:solidFill>
              </a:rPr>
              <a:t>conflict[v.w1,v.r0]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 </a:t>
            </a:r>
            <a:r>
              <a:rPr lang="en-US" dirty="0">
                <a:solidFill>
                  <a:srgbClr val="FF0000"/>
                </a:solidFill>
              </a:rPr>
              <a:t>conflict[v.w1,v.w0]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303" y="4968240"/>
            <a:ext cx="3273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This is what we expected!</a:t>
            </a:r>
          </a:p>
        </p:txBody>
      </p:sp>
      <p:graphicFrame>
        <p:nvGraphicFramePr>
          <p:cNvPr id="14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714471"/>
              </p:ext>
            </p:extLst>
          </p:nvPr>
        </p:nvGraphicFramePr>
        <p:xfrm>
          <a:off x="5781204" y="4666963"/>
          <a:ext cx="2878972" cy="18788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91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53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9717">
                <a:tc>
                  <a:txBody>
                    <a:bodyPr/>
                    <a:lstStyle/>
                    <a:p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err="1">
                          <a:solidFill>
                            <a:schemeClr val="tx1"/>
                          </a:solidFill>
                        </a:rPr>
                        <a:t>Enq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err="1">
                          <a:solidFill>
                            <a:schemeClr val="tx1"/>
                          </a:solidFill>
                        </a:rPr>
                        <a:t>Deq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tx1"/>
                          </a:solidFill>
                        </a:rPr>
                        <a:t>First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717">
                <a:tc>
                  <a:txBody>
                    <a:bodyPr/>
                    <a:lstStyle/>
                    <a:p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Enq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&gt;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&gt;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717">
                <a:tc>
                  <a:txBody>
                    <a:bodyPr/>
                    <a:lstStyle/>
                    <a:p>
                      <a:r>
                        <a:rPr lang="en-US" sz="1800" dirty="0" err="1">
                          <a:solidFill>
                            <a:schemeClr val="tx1"/>
                          </a:solidFill>
                        </a:rPr>
                        <a:t>Deq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&lt;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&gt;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717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First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&lt;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&lt;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CF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04096" y="3540477"/>
            <a:ext cx="20649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CM[</a:t>
            </a:r>
            <a:r>
              <a:rPr lang="en-US" dirty="0" err="1"/>
              <a:t>enq,deq</a:t>
            </a:r>
            <a:r>
              <a:rPr lang="en-US" dirty="0"/>
              <a:t>]=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05C1-78E0-F8FB-0005-DE64A2823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F9B11-4BAF-5130-ABCE-BC28CEF317B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6FF35B8-FE9D-1097-5FBA-A8CE660CB9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219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04299" y="1513830"/>
            <a:ext cx="8094428" cy="509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module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mkGCD</a:t>
            </a:r>
            <a:r>
              <a:rPr lang="en-US" sz="1800" dirty="0">
                <a:latin typeface="Consolas" panose="020B0609020204030204" pitchFamily="49" charset="0"/>
              </a:rPr>
              <a:t> (GCD);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 err="1">
                <a:latin typeface="Consolas" panose="020B06090202040302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</a:rPr>
              <a:t>#(Bit#(32)) x &lt;- </a:t>
            </a:r>
            <a:r>
              <a:rPr lang="en-US" sz="1800" dirty="0" err="1">
                <a:latin typeface="Consolas" panose="020B0609020204030204" pitchFamily="49" charset="0"/>
              </a:rPr>
              <a:t>mkReg</a:t>
            </a:r>
            <a:r>
              <a:rPr lang="en-US" sz="1800" dirty="0">
                <a:latin typeface="Consolas" panose="020B0609020204030204" pitchFamily="49" charset="0"/>
              </a:rPr>
              <a:t>(0);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 err="1">
                <a:latin typeface="Consolas" panose="020B0609020204030204" pitchFamily="49" charset="0"/>
              </a:rPr>
              <a:t>Reg</a:t>
            </a:r>
            <a:r>
              <a:rPr lang="en-US" sz="1800" dirty="0">
                <a:latin typeface="Consolas" panose="020B0609020204030204" pitchFamily="49" charset="0"/>
              </a:rPr>
              <a:t>#(Bit#(32)) y &lt;- </a:t>
            </a:r>
            <a:r>
              <a:rPr lang="en-US" sz="1800" dirty="0" err="1">
                <a:latin typeface="Consolas" panose="020B0609020204030204" pitchFamily="49" charset="0"/>
              </a:rPr>
              <a:t>mkReg</a:t>
            </a:r>
            <a:r>
              <a:rPr lang="en-US" sz="1800" dirty="0">
                <a:latin typeface="Consolas" panose="020B0609020204030204" pitchFamily="49" charset="0"/>
              </a:rPr>
              <a:t>(0);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Ehr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#(2,Bool) busy &lt;-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mkEhr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rule </a:t>
            </a:r>
            <a:r>
              <a:rPr lang="en-US" sz="1800" dirty="0" err="1">
                <a:latin typeface="Consolas" panose="020B0609020204030204" pitchFamily="49" charset="0"/>
              </a:rPr>
              <a:t>gcd</a:t>
            </a:r>
            <a:r>
              <a:rPr lang="en-US" sz="1800" dirty="0">
                <a:latin typeface="Consolas" panose="020B0609020204030204" pitchFamily="49" charset="0"/>
              </a:rPr>
              <a:t>;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 if</a:t>
            </a:r>
            <a:r>
              <a:rPr lang="en-US" sz="1800" dirty="0">
                <a:latin typeface="Consolas" panose="020B0609020204030204" pitchFamily="49" charset="0"/>
              </a:rPr>
              <a:t> (x &gt;= y) </a:t>
            </a:r>
            <a:r>
              <a:rPr lang="en-US" sz="1800" b="1" dirty="0">
                <a:latin typeface="Consolas" panose="020B0609020204030204" pitchFamily="49" charset="0"/>
              </a:rPr>
              <a:t>begin </a:t>
            </a:r>
            <a:r>
              <a:rPr lang="en-US" sz="1800" dirty="0">
                <a:latin typeface="Consolas" panose="020B0609020204030204" pitchFamily="49" charset="0"/>
              </a:rPr>
              <a:t>x &lt;= x – y; </a:t>
            </a:r>
            <a:r>
              <a:rPr lang="en-US" sz="1800" b="1" dirty="0">
                <a:latin typeface="Consolas" panose="020B0609020204030204" pitchFamily="49" charset="0"/>
              </a:rPr>
              <a:t>end </a:t>
            </a:r>
            <a:r>
              <a:rPr lang="en-US" sz="1800" dirty="0">
                <a:latin typeface="Consolas" panose="020B0609020204030204" pitchFamily="49" charset="0"/>
              </a:rPr>
              <a:t>//subtract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 else if </a:t>
            </a:r>
            <a:r>
              <a:rPr lang="en-US" sz="1800" dirty="0">
                <a:latin typeface="Consolas" panose="020B0609020204030204" pitchFamily="49" charset="0"/>
              </a:rPr>
              <a:t>(x != 0) </a:t>
            </a:r>
            <a:r>
              <a:rPr lang="en-US" sz="1800" b="1" dirty="0">
                <a:latin typeface="Consolas" panose="020B0609020204030204" pitchFamily="49" charset="0"/>
              </a:rPr>
              <a:t>begin </a:t>
            </a:r>
            <a:r>
              <a:rPr lang="en-US" sz="1800" dirty="0">
                <a:latin typeface="Consolas" panose="020B0609020204030204" pitchFamily="49" charset="0"/>
              </a:rPr>
              <a:t>x &lt;= y; y &lt;= x; </a:t>
            </a:r>
            <a:r>
              <a:rPr lang="en-US" sz="1800" b="1" dirty="0">
                <a:latin typeface="Consolas" panose="020B0609020204030204" pitchFamily="49" charset="0"/>
              </a:rPr>
              <a:t>end </a:t>
            </a:r>
            <a:r>
              <a:rPr lang="en-US" sz="1800" dirty="0">
                <a:latin typeface="Consolas" panose="020B0609020204030204" pitchFamily="49" charset="0"/>
              </a:rPr>
              <a:t>//swap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r>
              <a:rPr lang="en-US" sz="1800" b="1" dirty="0" err="1">
                <a:latin typeface="Consolas" panose="020B0609020204030204" pitchFamily="49" charset="0"/>
              </a:rPr>
              <a:t>endrule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method Action </a:t>
            </a:r>
            <a:r>
              <a:rPr lang="en-US" sz="1800" dirty="0">
                <a:latin typeface="Consolas" panose="020B0609020204030204" pitchFamily="49" charset="0"/>
              </a:rPr>
              <a:t>start(Bit#(32) a, Bit#(32) b)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latin typeface="Consolas" panose="020B0609020204030204" pitchFamily="49" charset="0"/>
              </a:rPr>
              <a:t>x &lt;= a; y &lt;= b;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busy[1] </a:t>
            </a:r>
            <a:r>
              <a:rPr lang="en-US" sz="1800" dirty="0">
                <a:latin typeface="Consolas" panose="020B0609020204030204" pitchFamily="49" charset="0"/>
              </a:rPr>
              <a:t>&lt;= True;                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method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latin typeface="Consolas" panose="020B0609020204030204" pitchFamily="49" charset="0"/>
              </a:rPr>
              <a:t>ActionValue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altLang="zh-TW" sz="18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nsolas" panose="020B0609020204030204" pitchFamily="49" charset="0"/>
              </a:rPr>
              <a:t>Bit#(32)) </a:t>
            </a:r>
            <a:r>
              <a:rPr lang="en-US" sz="1800" dirty="0" err="1">
                <a:latin typeface="Consolas" panose="020B0609020204030204" pitchFamily="49" charset="0"/>
              </a:rPr>
              <a:t>getResult</a:t>
            </a:r>
            <a:endParaRPr 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latin typeface="Consolas" panose="020B0609020204030204" pitchFamily="49" charset="0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busy[0]</a:t>
            </a:r>
            <a:r>
              <a:rPr lang="en-US" sz="1800" dirty="0">
                <a:latin typeface="Consolas" panose="020B0609020204030204" pitchFamily="49" charset="0"/>
              </a:rPr>
              <a:t> &lt;= False;</a:t>
            </a:r>
            <a:r>
              <a:rPr lang="en-US" sz="1800" b="1" dirty="0">
                <a:latin typeface="Consolas" panose="020B0609020204030204" pitchFamily="49" charset="0"/>
              </a:rPr>
              <a:t> return</a:t>
            </a:r>
            <a:r>
              <a:rPr lang="en-US" sz="1800" dirty="0">
                <a:latin typeface="Consolas" panose="020B0609020204030204" pitchFamily="49" charset="0"/>
              </a:rPr>
              <a:t> y;     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endmethod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err="1">
                <a:latin typeface="Consolas" panose="020B0609020204030204" pitchFamily="49" charset="0"/>
              </a:rPr>
              <a:t>endmodule</a:t>
            </a:r>
            <a:endParaRPr lang="en-US" sz="1800" b="1" dirty="0">
              <a:latin typeface="Consolas" panose="020B0609020204030204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 b="1" dirty="0">
              <a:latin typeface="Consolas" panose="020B0609020204030204" pitchFamily="49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604299" y="341398"/>
            <a:ext cx="8274230" cy="1143000"/>
          </a:xfrm>
        </p:spPr>
        <p:txBody>
          <a:bodyPr/>
          <a:lstStyle/>
          <a:p>
            <a:r>
              <a:rPr lang="en-US" dirty="0"/>
              <a:t>Making GCD methods concurrent </a:t>
            </a:r>
            <a:endParaRPr lang="en-US" sz="2400" dirty="0"/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7321550" y="6235338"/>
            <a:ext cx="1739900" cy="3385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1600" dirty="0"/>
              <a:t>Assume b /= 0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5082700" y="1476253"/>
            <a:ext cx="3689825" cy="181588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 dirty="0">
                <a:latin typeface="Consolas" panose="020B0609020204030204" pitchFamily="49" charset="0"/>
                <a:cs typeface="Courier New" pitchFamily="49" charset="0"/>
              </a:rPr>
              <a:t>interface</a:t>
            </a:r>
            <a:r>
              <a:rPr lang="en-US" sz="1600" dirty="0">
                <a:latin typeface="Consolas" panose="020B0609020204030204" pitchFamily="49" charset="0"/>
                <a:cs typeface="Courier New" pitchFamily="49" charset="0"/>
              </a:rPr>
              <a:t> GCD</a:t>
            </a:r>
            <a:r>
              <a:rPr lang="en-US" sz="1600" b="0" dirty="0">
                <a:latin typeface="Consolas" panose="020B0609020204030204" pitchFamily="49" charset="0"/>
                <a:cs typeface="Courier New" pitchFamily="49" charset="0"/>
              </a:rPr>
              <a:t>;</a:t>
            </a:r>
            <a:endParaRPr lang="en-US" sz="1600" b="0" dirty="0">
              <a:latin typeface="Consolas" panose="020B0609020204030204" pitchFamily="49" charset="0"/>
              <a:cs typeface="Times New Roman" pitchFamily="-96" charset="0"/>
            </a:endParaRPr>
          </a:p>
          <a:p>
            <a:r>
              <a:rPr lang="en-US" sz="1600" b="1" dirty="0">
                <a:latin typeface="Consolas" panose="020B0609020204030204" pitchFamily="49" charset="0"/>
                <a:cs typeface="Courier New" pitchFamily="49" charset="0"/>
              </a:rPr>
              <a:t>  method Action </a:t>
            </a:r>
            <a:r>
              <a:rPr lang="en-US" sz="1600" dirty="0">
                <a:latin typeface="Consolas" panose="020B0609020204030204" pitchFamily="49" charset="0"/>
                <a:cs typeface="Courier New" pitchFamily="49" charset="0"/>
              </a:rPr>
              <a:t>start 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itchFamily="49" charset="0"/>
              </a:rPr>
              <a:t>      (Bit#(32) </a:t>
            </a:r>
            <a:r>
              <a:rPr lang="en-US" sz="1600" dirty="0" err="1">
                <a:latin typeface="Consolas" panose="020B0609020204030204" pitchFamily="49" charset="0"/>
                <a:cs typeface="Courier New" pitchFamily="49" charset="0"/>
              </a:rPr>
              <a:t>a,Bit</a:t>
            </a:r>
            <a:r>
              <a:rPr lang="en-US" sz="1600" dirty="0">
                <a:latin typeface="Consolas" panose="020B0609020204030204" pitchFamily="49" charset="0"/>
                <a:cs typeface="Courier New" pitchFamily="49" charset="0"/>
              </a:rPr>
              <a:t>#(32) b)</a:t>
            </a:r>
            <a:r>
              <a:rPr lang="en-US" sz="1600" b="0" dirty="0">
                <a:latin typeface="Consolas" panose="020B0609020204030204" pitchFamily="49" charset="0"/>
                <a:cs typeface="Courier New" pitchFamily="49" charset="0"/>
              </a:rPr>
              <a:t>; </a:t>
            </a:r>
            <a:endParaRPr lang="en-US" sz="1600" b="0" dirty="0">
              <a:latin typeface="Consolas" panose="020B0609020204030204" pitchFamily="49" charset="0"/>
              <a:cs typeface="Times New Roman" pitchFamily="-96" charset="0"/>
            </a:endParaRPr>
          </a:p>
          <a:p>
            <a:r>
              <a:rPr lang="en-US" sz="1600" b="1" dirty="0">
                <a:latin typeface="Consolas" panose="020B0609020204030204" pitchFamily="49" charset="0"/>
                <a:cs typeface="Courier New" pitchFamily="49" charset="0"/>
              </a:rPr>
              <a:t>  method </a:t>
            </a:r>
            <a:r>
              <a:rPr lang="en-US" sz="1600" b="1" dirty="0" err="1">
                <a:latin typeface="Consolas" panose="020B0609020204030204" pitchFamily="49" charset="0"/>
                <a:cs typeface="Courier New" pitchFamily="49" charset="0"/>
              </a:rPr>
              <a:t>ActionValue</a:t>
            </a:r>
            <a:r>
              <a:rPr lang="en-US" sz="1600" dirty="0">
                <a:latin typeface="Consolas" panose="020B0609020204030204" pitchFamily="49" charset="0"/>
                <a:cs typeface="Courier New" pitchFamily="49" charset="0"/>
              </a:rPr>
              <a:t>(Bit#(</a:t>
            </a:r>
            <a:r>
              <a:rPr lang="en-US" sz="1600" b="0" dirty="0">
                <a:latin typeface="Consolas" panose="020B0609020204030204" pitchFamily="49" charset="0"/>
                <a:cs typeface="Courier New" pitchFamily="49" charset="0"/>
              </a:rPr>
              <a:t>32)) </a:t>
            </a:r>
          </a:p>
          <a:p>
            <a:r>
              <a:rPr lang="en-US" sz="1600" dirty="0">
                <a:latin typeface="Consolas" panose="020B0609020204030204" pitchFamily="49" charset="0"/>
                <a:cs typeface="Courier New" pitchFamily="49" charset="0"/>
              </a:rPr>
              <a:t>                </a:t>
            </a:r>
            <a:r>
              <a:rPr lang="en-US" sz="1600" b="0" dirty="0" err="1">
                <a:latin typeface="Consolas" panose="020B0609020204030204" pitchFamily="49" charset="0"/>
                <a:cs typeface="Courier New" pitchFamily="49" charset="0"/>
              </a:rPr>
              <a:t>getResult</a:t>
            </a:r>
            <a:r>
              <a:rPr lang="en-US" sz="1600" b="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1" dirty="0" err="1">
                <a:latin typeface="Consolas" panose="020B0609020204030204" pitchFamily="49" charset="0"/>
                <a:cs typeface="Courier New" pitchFamily="49" charset="0"/>
              </a:rPr>
              <a:t>endinterfacecons</a:t>
            </a:r>
            <a:endParaRPr lang="en-US" sz="1600" b="1" dirty="0">
              <a:latin typeface="Consolas" panose="020B0609020204030204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600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4849" y="4381902"/>
            <a:ext cx="21595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 (!busy[1]);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28580" y="5272570"/>
            <a:ext cx="15953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B050"/>
                </a:solidFill>
                <a:latin typeface="Consolas" panose="020B0609020204030204" pitchFamily="49" charset="0"/>
              </a:rPr>
              <a:t> (x==0);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C6ECDD-D26A-EC52-8E26-C1AF68B26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921ECE-0697-8BC6-CB80-806C9FF80F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9C2745-3641-D060-87D2-55B3AA9468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474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Elastic pipeline</a:t>
            </a:r>
            <a:endParaRPr lang="en-US" sz="2400" dirty="0"/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6451600" y="1765300"/>
            <a:ext cx="139700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Line 6"/>
          <p:cNvSpPr>
            <a:spLocks noChangeShapeType="1"/>
          </p:cNvSpPr>
          <p:nvPr/>
        </p:nvSpPr>
        <p:spPr bwMode="auto">
          <a:xfrm flipV="1">
            <a:off x="1862138" y="2278063"/>
            <a:ext cx="7508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1554163" y="2451100"/>
            <a:ext cx="334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16390" name="Line 8"/>
          <p:cNvSpPr>
            <a:spLocks noChangeShapeType="1"/>
          </p:cNvSpPr>
          <p:nvPr/>
        </p:nvSpPr>
        <p:spPr bwMode="auto">
          <a:xfrm>
            <a:off x="363061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Line 9"/>
          <p:cNvSpPr>
            <a:spLocks noChangeShapeType="1"/>
          </p:cNvSpPr>
          <p:nvPr/>
        </p:nvSpPr>
        <p:spPr bwMode="auto">
          <a:xfrm>
            <a:off x="274637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Text Box 11"/>
          <p:cNvSpPr txBox="1">
            <a:spLocks noChangeArrowheads="1"/>
          </p:cNvSpPr>
          <p:nvPr/>
        </p:nvSpPr>
        <p:spPr bwMode="auto">
          <a:xfrm>
            <a:off x="3606800" y="2816225"/>
            <a:ext cx="754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fifo1</a:t>
            </a:r>
            <a:endParaRPr lang="en-US" baseline="-25000"/>
          </a:p>
        </p:txBody>
      </p:sp>
      <p:sp>
        <p:nvSpPr>
          <p:cNvPr id="16393" name="Text Box 12"/>
          <p:cNvSpPr txBox="1">
            <a:spLocks noChangeArrowheads="1"/>
          </p:cNvSpPr>
          <p:nvPr/>
        </p:nvSpPr>
        <p:spPr bwMode="auto">
          <a:xfrm>
            <a:off x="2243138" y="2816225"/>
            <a:ext cx="614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inQ</a:t>
            </a:r>
            <a:endParaRPr lang="en-US" baseline="-25000"/>
          </a:p>
        </p:txBody>
      </p:sp>
      <p:grpSp>
        <p:nvGrpSpPr>
          <p:cNvPr id="16394" name="Group 13"/>
          <p:cNvGrpSpPr>
            <a:grpSpLocks/>
          </p:cNvGrpSpPr>
          <p:nvPr/>
        </p:nvGrpSpPr>
        <p:grpSpPr bwMode="auto">
          <a:xfrm>
            <a:off x="2952750" y="1981200"/>
            <a:ext cx="666750" cy="542925"/>
            <a:chOff x="0" y="3126"/>
            <a:chExt cx="420" cy="342"/>
          </a:xfrm>
        </p:grpSpPr>
        <p:sp>
          <p:nvSpPr>
            <p:cNvPr id="16434" name="Text Box 14"/>
            <p:cNvSpPr txBox="1">
              <a:spLocks noChangeArrowheads="1"/>
            </p:cNvSpPr>
            <p:nvPr/>
          </p:nvSpPr>
          <p:spPr bwMode="auto">
            <a:xfrm>
              <a:off x="56" y="3180"/>
              <a:ext cx="2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 dirty="0">
                  <a:latin typeface="Consolas" panose="020B0609020204030204" pitchFamily="49" charset="0"/>
                </a:rPr>
                <a:t>f1</a:t>
              </a:r>
            </a:p>
          </p:txBody>
        </p:sp>
        <p:sp>
          <p:nvSpPr>
            <p:cNvPr id="16435" name="Oval 15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olas" panose="020B0609020204030204" pitchFamily="49" charset="0"/>
              </a:endParaRPr>
            </a:p>
          </p:txBody>
        </p:sp>
      </p:grpSp>
      <p:sp>
        <p:nvSpPr>
          <p:cNvPr id="16395" name="Line 16"/>
          <p:cNvSpPr>
            <a:spLocks noChangeShapeType="1"/>
          </p:cNvSpPr>
          <p:nvPr/>
        </p:nvSpPr>
        <p:spPr bwMode="auto">
          <a:xfrm>
            <a:off x="490696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7"/>
          <p:cNvSpPr>
            <a:spLocks noChangeShapeType="1"/>
          </p:cNvSpPr>
          <p:nvPr/>
        </p:nvSpPr>
        <p:spPr bwMode="auto">
          <a:xfrm>
            <a:off x="402272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397" name="Group 19"/>
          <p:cNvGrpSpPr>
            <a:grpSpLocks/>
          </p:cNvGrpSpPr>
          <p:nvPr/>
        </p:nvGrpSpPr>
        <p:grpSpPr bwMode="auto">
          <a:xfrm>
            <a:off x="4229100" y="1981200"/>
            <a:ext cx="666750" cy="542925"/>
            <a:chOff x="0" y="3126"/>
            <a:chExt cx="420" cy="342"/>
          </a:xfrm>
        </p:grpSpPr>
        <p:sp>
          <p:nvSpPr>
            <p:cNvPr id="16432" name="Text Box 20"/>
            <p:cNvSpPr txBox="1">
              <a:spLocks noChangeArrowheads="1"/>
            </p:cNvSpPr>
            <p:nvPr/>
          </p:nvSpPr>
          <p:spPr bwMode="auto">
            <a:xfrm>
              <a:off x="56" y="3180"/>
              <a:ext cx="2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>
                  <a:latin typeface="Consolas" panose="020B0609020204030204" pitchFamily="49" charset="0"/>
                </a:rPr>
                <a:t>f2</a:t>
              </a:r>
            </a:p>
          </p:txBody>
        </p:sp>
        <p:sp>
          <p:nvSpPr>
            <p:cNvPr id="16433" name="Oval 21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olas" panose="020B0609020204030204" pitchFamily="49" charset="0"/>
              </a:endParaRPr>
            </a:p>
          </p:txBody>
        </p:sp>
      </p:grpSp>
      <p:sp>
        <p:nvSpPr>
          <p:cNvPr id="16398" name="Line 22"/>
          <p:cNvSpPr>
            <a:spLocks noChangeShapeType="1"/>
          </p:cNvSpPr>
          <p:nvPr/>
        </p:nvSpPr>
        <p:spPr bwMode="auto">
          <a:xfrm>
            <a:off x="618331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23"/>
          <p:cNvSpPr>
            <a:spLocks noChangeShapeType="1"/>
          </p:cNvSpPr>
          <p:nvPr/>
        </p:nvSpPr>
        <p:spPr bwMode="auto">
          <a:xfrm>
            <a:off x="529907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400" name="Group 24"/>
          <p:cNvGrpSpPr>
            <a:grpSpLocks/>
          </p:cNvGrpSpPr>
          <p:nvPr/>
        </p:nvGrpSpPr>
        <p:grpSpPr bwMode="auto">
          <a:xfrm>
            <a:off x="5505450" y="1981200"/>
            <a:ext cx="666750" cy="542925"/>
            <a:chOff x="0" y="3126"/>
            <a:chExt cx="420" cy="342"/>
          </a:xfrm>
        </p:grpSpPr>
        <p:sp>
          <p:nvSpPr>
            <p:cNvPr id="16430" name="Text Box 25"/>
            <p:cNvSpPr txBox="1">
              <a:spLocks noChangeArrowheads="1"/>
            </p:cNvSpPr>
            <p:nvPr/>
          </p:nvSpPr>
          <p:spPr bwMode="auto">
            <a:xfrm>
              <a:off x="56" y="3180"/>
              <a:ext cx="29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>
                  <a:latin typeface="Consolas" panose="020B0609020204030204" pitchFamily="49" charset="0"/>
                </a:rPr>
                <a:t>f3</a:t>
              </a:r>
            </a:p>
          </p:txBody>
        </p:sp>
        <p:sp>
          <p:nvSpPr>
            <p:cNvPr id="16431" name="Oval 26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nsolas" panose="020B0609020204030204" pitchFamily="49" charset="0"/>
              </a:endParaRPr>
            </a:p>
          </p:txBody>
        </p:sp>
      </p:grpSp>
      <p:grpSp>
        <p:nvGrpSpPr>
          <p:cNvPr id="16401" name="Group 27"/>
          <p:cNvGrpSpPr>
            <a:grpSpLocks/>
          </p:cNvGrpSpPr>
          <p:nvPr/>
        </p:nvGrpSpPr>
        <p:grpSpPr bwMode="auto">
          <a:xfrm>
            <a:off x="6145213" y="1752600"/>
            <a:ext cx="457200" cy="1068388"/>
            <a:chOff x="4705" y="285"/>
            <a:chExt cx="288" cy="673"/>
          </a:xfrm>
        </p:grpSpPr>
        <p:sp>
          <p:nvSpPr>
            <p:cNvPr id="16428" name="Freeform 28"/>
            <p:cNvSpPr>
              <a:spLocks/>
            </p:cNvSpPr>
            <p:nvPr/>
          </p:nvSpPr>
          <p:spPr bwMode="auto">
            <a:xfrm>
              <a:off x="4705" y="285"/>
              <a:ext cx="288" cy="673"/>
            </a:xfrm>
            <a:custGeom>
              <a:avLst/>
              <a:gdLst>
                <a:gd name="T0" fmla="*/ 0 w 288"/>
                <a:gd name="T1" fmla="*/ 0 h 144"/>
                <a:gd name="T2" fmla="*/ 288 w 288"/>
                <a:gd name="T3" fmla="*/ 0 h 144"/>
                <a:gd name="T4" fmla="*/ 288 w 288"/>
                <a:gd name="T5" fmla="*/ 2147483647 h 144"/>
                <a:gd name="T6" fmla="*/ 0 w 288"/>
                <a:gd name="T7" fmla="*/ 2147483647 h 1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"/>
                <a:gd name="T13" fmla="*/ 0 h 144"/>
                <a:gd name="T14" fmla="*/ 288 w 288"/>
                <a:gd name="T15" fmla="*/ 144 h 1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" h="144">
                  <a:moveTo>
                    <a:pt x="0" y="0"/>
                  </a:moveTo>
                  <a:lnTo>
                    <a:pt x="288" y="0"/>
                  </a:lnTo>
                  <a:lnTo>
                    <a:pt x="288" y="144"/>
                  </a:lnTo>
                  <a:lnTo>
                    <a:pt x="0" y="144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9" name="Line 29"/>
            <p:cNvSpPr>
              <a:spLocks noChangeShapeType="1"/>
            </p:cNvSpPr>
            <p:nvPr/>
          </p:nvSpPr>
          <p:spPr bwMode="auto">
            <a:xfrm>
              <a:off x="4891" y="285"/>
              <a:ext cx="0" cy="66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6402" name="Group 41"/>
          <p:cNvGrpSpPr>
            <a:grpSpLocks/>
          </p:cNvGrpSpPr>
          <p:nvPr/>
        </p:nvGrpSpPr>
        <p:grpSpPr bwMode="auto">
          <a:xfrm>
            <a:off x="2344738" y="1752600"/>
            <a:ext cx="457200" cy="1076325"/>
            <a:chOff x="2278063" y="1752600"/>
            <a:chExt cx="457200" cy="1076326"/>
          </a:xfrm>
        </p:grpSpPr>
        <p:sp>
          <p:nvSpPr>
            <p:cNvPr id="16424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25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16426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7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403" name="Text Box 33"/>
          <p:cNvSpPr txBox="1">
            <a:spLocks noChangeArrowheads="1"/>
          </p:cNvSpPr>
          <p:nvPr/>
        </p:nvSpPr>
        <p:spPr bwMode="auto">
          <a:xfrm>
            <a:off x="4883150" y="2816225"/>
            <a:ext cx="754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fifo2</a:t>
            </a:r>
            <a:endParaRPr lang="en-US" baseline="-25000"/>
          </a:p>
        </p:txBody>
      </p:sp>
      <p:sp>
        <p:nvSpPr>
          <p:cNvPr id="16404" name="Text Box 34"/>
          <p:cNvSpPr txBox="1">
            <a:spLocks noChangeArrowheads="1"/>
          </p:cNvSpPr>
          <p:nvPr/>
        </p:nvSpPr>
        <p:spPr bwMode="auto">
          <a:xfrm>
            <a:off x="6129338" y="2816225"/>
            <a:ext cx="798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outQ</a:t>
            </a:r>
            <a:endParaRPr lang="en-US" baseline="-25000"/>
          </a:p>
        </p:txBody>
      </p:sp>
      <p:grpSp>
        <p:nvGrpSpPr>
          <p:cNvPr id="16405" name="Group 42"/>
          <p:cNvGrpSpPr>
            <a:grpSpLocks/>
          </p:cNvGrpSpPr>
          <p:nvPr/>
        </p:nvGrpSpPr>
        <p:grpSpPr bwMode="auto">
          <a:xfrm>
            <a:off x="3602038" y="1752600"/>
            <a:ext cx="457200" cy="1076325"/>
            <a:chOff x="2278063" y="1752600"/>
            <a:chExt cx="457200" cy="1076326"/>
          </a:xfrm>
        </p:grpSpPr>
        <p:sp>
          <p:nvSpPr>
            <p:cNvPr id="16420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21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16422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3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6406" name="Group 47"/>
          <p:cNvGrpSpPr>
            <a:grpSpLocks/>
          </p:cNvGrpSpPr>
          <p:nvPr/>
        </p:nvGrpSpPr>
        <p:grpSpPr bwMode="auto">
          <a:xfrm>
            <a:off x="4878388" y="1752600"/>
            <a:ext cx="457200" cy="1076325"/>
            <a:chOff x="2278063" y="1752600"/>
            <a:chExt cx="457200" cy="1076326"/>
          </a:xfrm>
        </p:grpSpPr>
        <p:sp>
          <p:nvSpPr>
            <p:cNvPr id="16416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17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16418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9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9" name="Content Placeholder 2"/>
          <p:cNvSpPr>
            <a:spLocks noGrp="1"/>
          </p:cNvSpPr>
          <p:nvPr>
            <p:ph idx="1"/>
          </p:nvPr>
        </p:nvSpPr>
        <p:spPr>
          <a:xfrm>
            <a:off x="987347" y="3609657"/>
            <a:ext cx="7535147" cy="1410018"/>
          </a:xfrm>
          <a:ln>
            <a:noFill/>
          </a:ln>
        </p:spPr>
        <p:txBody>
          <a:bodyPr/>
          <a:lstStyle/>
          <a:p>
            <a:r>
              <a:rPr lang="en-US" sz="2000" dirty="0"/>
              <a:t>The rules for this pipeline can fire concurrently only if one can concurrently </a:t>
            </a:r>
            <a:r>
              <a:rPr lang="en-US" sz="2000" dirty="0" err="1"/>
              <a:t>enq</a:t>
            </a:r>
            <a:r>
              <a:rPr lang="en-US" sz="2000" dirty="0"/>
              <a:t> and </a:t>
            </a:r>
            <a:r>
              <a:rPr lang="en-US" sz="2000" dirty="0" err="1"/>
              <a:t>deq</a:t>
            </a:r>
            <a:r>
              <a:rPr lang="en-US" sz="2000" dirty="0"/>
              <a:t> in fifo1 and fifo2</a:t>
            </a:r>
          </a:p>
          <a:p>
            <a:r>
              <a:rPr lang="en-US" sz="2000" dirty="0"/>
              <a:t>There are many different ways in which </a:t>
            </a:r>
            <a:r>
              <a:rPr lang="en-US" sz="2000" dirty="0" err="1"/>
              <a:t>enq</a:t>
            </a:r>
            <a:r>
              <a:rPr lang="en-US" sz="2000" dirty="0"/>
              <a:t> and </a:t>
            </a:r>
            <a:r>
              <a:rPr lang="en-US" sz="2000" dirty="0" err="1"/>
              <a:t>deq</a:t>
            </a:r>
            <a:r>
              <a:rPr lang="en-US" sz="2000" dirty="0"/>
              <a:t> can be done concurrently in a </a:t>
            </a:r>
            <a:r>
              <a:rPr lang="en-US" sz="2000" dirty="0" err="1"/>
              <a:t>fifo</a:t>
            </a:r>
            <a:endParaRPr lang="en-US" sz="200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AA6FE8-83BD-0F58-F52F-6631FEC53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6D6CFA-2FE1-6CED-907E-0B5FFE6813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67840E-9BEC-87C8-25EC-C0E75E1BF9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39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Hierarchically </a:t>
            </a:r>
            <a:r>
              <a:rPr lang="en-US" sz="2800" dirty="0"/>
              <a:t>with Conflict Matrices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81150"/>
            <a:ext cx="7772400" cy="4114800"/>
          </a:xfrm>
        </p:spPr>
        <p:txBody>
          <a:bodyPr/>
          <a:lstStyle/>
          <a:p>
            <a:r>
              <a:rPr lang="en-US" sz="2400" dirty="0"/>
              <a:t>The </a:t>
            </a:r>
            <a:r>
              <a:rPr lang="en-US" sz="2400" dirty="0" err="1"/>
              <a:t>Bluespec</a:t>
            </a:r>
            <a:r>
              <a:rPr lang="en-US" sz="2400" dirty="0"/>
              <a:t> Compiler compiles modules with </a:t>
            </a:r>
            <a:r>
              <a:rPr lang="en-US" sz="2400" dirty="0">
                <a:latin typeface="Consolas" panose="020B0609020204030204" pitchFamily="49" charset="0"/>
                <a:cs typeface="Courier New" panose="02070309020205020404" pitchFamily="49" charset="0"/>
              </a:rPr>
              <a:t>(* synthesize *) </a:t>
            </a:r>
            <a:r>
              <a:rPr lang="en-US" sz="2400" dirty="0"/>
              <a:t>attributes separately</a:t>
            </a:r>
          </a:p>
          <a:p>
            <a:pPr lvl="1"/>
            <a:r>
              <a:rPr lang="en-US" sz="1800" dirty="0"/>
              <a:t>The inner-most modules are compiled first</a:t>
            </a:r>
          </a:p>
          <a:p>
            <a:pPr lvl="1"/>
            <a:r>
              <a:rPr lang="en-US" sz="1800" dirty="0"/>
              <a:t>For each module, the compiler organizes rules into a list scheduler and computes which rules conflict with each other</a:t>
            </a:r>
          </a:p>
          <a:p>
            <a:pPr lvl="1"/>
            <a:r>
              <a:rPr lang="en-US" sz="1800" dirty="0"/>
              <a:t>The compiler produces a CM for the interface methods which is used when compiling outer modules</a:t>
            </a:r>
          </a:p>
          <a:p>
            <a:r>
              <a:rPr lang="en-US" sz="2400" dirty="0"/>
              <a:t>Modules that are not compiled separately are effectively </a:t>
            </a:r>
            <a:r>
              <a:rPr lang="en-US" sz="2400" dirty="0" err="1"/>
              <a:t>inlined</a:t>
            </a:r>
            <a:r>
              <a:rPr lang="en-US" sz="2400" dirty="0"/>
              <a:t> wherever they are used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88093E1A-637F-1880-2942-00CD0251E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F5E38D4-F984-0872-1351-98E1F6C4EF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2A115DD-6AA0-2646-746E-BFF573C926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17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76E6C-FD56-8160-99BE-3E9AE1C88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Takeaway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F98440-BAAF-6DB4-31ED-C343A1469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237" y="1590675"/>
            <a:ext cx="7772400" cy="4381500"/>
          </a:xfrm>
        </p:spPr>
        <p:txBody>
          <a:bodyPr/>
          <a:lstStyle/>
          <a:p>
            <a:r>
              <a:rPr lang="en-US" sz="2400" dirty="0"/>
              <a:t>Concurrent execution of methods and rules is necessary for performance</a:t>
            </a:r>
          </a:p>
          <a:p>
            <a:r>
              <a:rPr lang="en-US" sz="2400" dirty="0"/>
              <a:t>Concurrent semantics of a BSV program are still constrained by the one-rule-at-a-time semantics</a:t>
            </a:r>
          </a:p>
          <a:p>
            <a:r>
              <a:rPr lang="en-US" sz="2400" dirty="0"/>
              <a:t>Many useful modules that use EHRs are in the BSV library but at times you will have to use EHRs explicitly</a:t>
            </a:r>
          </a:p>
          <a:p>
            <a:r>
              <a:rPr lang="en-US" sz="2400" dirty="0"/>
              <a:t>Methodologically, first get the functionality of your design correct and then introduce EHRs to increase concurrency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BF3D7-9B2E-8EC6-599B-94A523037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62F93-64F9-A4B4-F53F-7740CAAC5DE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FC254E-0BD2-2F20-95D4-B4E4836F0A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505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FIFOs with concurrent </a:t>
            </a:r>
            <a:r>
              <a:rPr lang="en-US" sz="4000" dirty="0" err="1"/>
              <a:t>enq</a:t>
            </a:r>
            <a:r>
              <a:rPr lang="en-US" sz="4000" dirty="0"/>
              <a:t> and </a:t>
            </a:r>
            <a:r>
              <a:rPr lang="en-US" sz="4000" dirty="0" err="1"/>
              <a:t>deq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7446" y="1543493"/>
            <a:ext cx="7772400" cy="4114800"/>
          </a:xfrm>
        </p:spPr>
        <p:txBody>
          <a:bodyPr/>
          <a:lstStyle/>
          <a:p>
            <a:r>
              <a:rPr lang="en-US" sz="2000" i="1" dirty="0"/>
              <a:t>Conflict-Free FIFO: </a:t>
            </a:r>
            <a:r>
              <a:rPr lang="en-US" sz="2000" dirty="0"/>
              <a:t>Both </a:t>
            </a:r>
            <a:r>
              <a:rPr lang="en-US" sz="2000" dirty="0" err="1"/>
              <a:t>enq</a:t>
            </a:r>
            <a:r>
              <a:rPr lang="en-US" sz="2000" dirty="0"/>
              <a:t> and </a:t>
            </a:r>
            <a:r>
              <a:rPr lang="en-US" sz="2000" dirty="0" err="1"/>
              <a:t>deq</a:t>
            </a:r>
            <a:r>
              <a:rPr lang="en-US" sz="2000" dirty="0"/>
              <a:t> are permitted concurrently as long as the FIFO is not-full </a:t>
            </a:r>
            <a:r>
              <a:rPr lang="en-US" sz="2000" dirty="0">
                <a:solidFill>
                  <a:srgbClr val="FF0000"/>
                </a:solidFill>
              </a:rPr>
              <a:t>and</a:t>
            </a:r>
            <a:r>
              <a:rPr lang="en-US" sz="2000" dirty="0"/>
              <a:t> not-empty, i.e., </a:t>
            </a:r>
            <a:r>
              <a:rPr lang="en-US" sz="2000" dirty="0" err="1"/>
              <a:t>enq</a:t>
            </a:r>
            <a:r>
              <a:rPr lang="en-US" sz="2000" dirty="0"/>
              <a:t> CF </a:t>
            </a:r>
            <a:r>
              <a:rPr lang="en-US" sz="2000" dirty="0" err="1"/>
              <a:t>deq</a:t>
            </a:r>
            <a:endParaRPr lang="en-US" sz="2000" dirty="0"/>
          </a:p>
          <a:p>
            <a:pPr lvl="1"/>
            <a:r>
              <a:rPr lang="en-US" sz="1800" dirty="0"/>
              <a:t>The effect of </a:t>
            </a:r>
            <a:r>
              <a:rPr lang="en-US" sz="1800" dirty="0" err="1"/>
              <a:t>enq</a:t>
            </a:r>
            <a:r>
              <a:rPr lang="en-US" sz="1800" dirty="0"/>
              <a:t> is not visible to </a:t>
            </a:r>
            <a:r>
              <a:rPr lang="en-US" sz="1800" dirty="0" err="1"/>
              <a:t>deq</a:t>
            </a:r>
            <a:r>
              <a:rPr lang="en-US" sz="1800" dirty="0"/>
              <a:t>, and vise versa</a:t>
            </a:r>
          </a:p>
          <a:p>
            <a:pPr lvl="1"/>
            <a:endParaRPr lang="en-US" sz="1800" dirty="0"/>
          </a:p>
          <a:p>
            <a:r>
              <a:rPr lang="en-US" sz="2000" i="1" dirty="0"/>
              <a:t>Pipeline FIFO: </a:t>
            </a:r>
            <a:r>
              <a:rPr lang="en-US" sz="2000" dirty="0"/>
              <a:t>An </a:t>
            </a:r>
            <a:r>
              <a:rPr lang="en-US" sz="2000" dirty="0" err="1"/>
              <a:t>enq</a:t>
            </a:r>
            <a:r>
              <a:rPr lang="en-US" sz="2000" dirty="0"/>
              <a:t> into a full FIFO is permitted provided a </a:t>
            </a:r>
            <a:r>
              <a:rPr lang="en-US" sz="2000" dirty="0" err="1"/>
              <a:t>deq</a:t>
            </a:r>
            <a:r>
              <a:rPr lang="en-US" sz="2000" dirty="0"/>
              <a:t> from the FIFO is done simultaneously, i.e., </a:t>
            </a:r>
            <a:r>
              <a:rPr lang="en-US" sz="2000" dirty="0" err="1"/>
              <a:t>deq</a:t>
            </a:r>
            <a:r>
              <a:rPr lang="en-US" sz="2000" dirty="0"/>
              <a:t> &lt; </a:t>
            </a:r>
            <a:r>
              <a:rPr lang="en-US" sz="2000" dirty="0" err="1"/>
              <a:t>enq</a:t>
            </a:r>
            <a:endParaRPr lang="en-US" sz="2000" dirty="0"/>
          </a:p>
          <a:p>
            <a:endParaRPr lang="en-US" sz="2000" dirty="0"/>
          </a:p>
          <a:p>
            <a:r>
              <a:rPr lang="en-US" sz="2000" i="1" dirty="0"/>
              <a:t>Bypass FIFO: </a:t>
            </a:r>
            <a:r>
              <a:rPr lang="en-US" sz="2000" dirty="0"/>
              <a:t>A </a:t>
            </a:r>
            <a:r>
              <a:rPr lang="en-US" sz="2000" dirty="0" err="1"/>
              <a:t>deq</a:t>
            </a:r>
            <a:r>
              <a:rPr lang="en-US" sz="2000" dirty="0"/>
              <a:t> from an empty FIFO is permitted provided an </a:t>
            </a:r>
            <a:r>
              <a:rPr lang="en-US" sz="2000" dirty="0" err="1"/>
              <a:t>enq</a:t>
            </a:r>
            <a:r>
              <a:rPr lang="en-US" sz="2000" dirty="0"/>
              <a:t> into the FIFO is done simultaneously, i.e., </a:t>
            </a:r>
            <a:r>
              <a:rPr lang="en-US" sz="2000" dirty="0" err="1"/>
              <a:t>enq</a:t>
            </a:r>
            <a:r>
              <a:rPr lang="en-US" sz="2000" dirty="0"/>
              <a:t> &lt; </a:t>
            </a:r>
            <a:r>
              <a:rPr lang="en-US" sz="2000" dirty="0" err="1"/>
              <a:t>deq</a:t>
            </a: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180521" y="5602316"/>
            <a:ext cx="65041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Such FIFOs can be “derived” starting with one and two element FIFO designs without concurrency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D90D46-20BE-1492-2C6E-0B87D452E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18B57F-6F66-9357-D640-B2C4F7E326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8BC7A-77D0-58B5-B2AC-E62EAC76EF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569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79355" y="291045"/>
            <a:ext cx="7772400" cy="1143000"/>
          </a:xfrm>
        </p:spPr>
        <p:txBody>
          <a:bodyPr/>
          <a:lstStyle/>
          <a:p>
            <a:pPr eaLnBrk="1" hangingPunct="1"/>
            <a:r>
              <a:rPr lang="en-US" sz="3600" dirty="0"/>
              <a:t>The problem is more general: Streaming the GCD module</a:t>
            </a:r>
          </a:p>
        </p:txBody>
      </p:sp>
      <p:sp>
        <p:nvSpPr>
          <p:cNvPr id="16403" name="Text Box 33"/>
          <p:cNvSpPr txBox="1">
            <a:spLocks noChangeArrowheads="1"/>
          </p:cNvSpPr>
          <p:nvPr/>
        </p:nvSpPr>
        <p:spPr bwMode="auto">
          <a:xfrm>
            <a:off x="6633237" y="2816225"/>
            <a:ext cx="8050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err="1"/>
              <a:t>outQ</a:t>
            </a:r>
            <a:endParaRPr lang="en-US" baseline="-250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1202220" y="1752600"/>
            <a:ext cx="1260057" cy="1463735"/>
            <a:chOff x="1462476" y="1752600"/>
            <a:chExt cx="1260057" cy="1463735"/>
          </a:xfrm>
        </p:grpSpPr>
        <p:sp>
          <p:nvSpPr>
            <p:cNvPr id="16388" name="Line 6"/>
            <p:cNvSpPr>
              <a:spLocks noChangeShapeType="1"/>
            </p:cNvSpPr>
            <p:nvPr/>
          </p:nvSpPr>
          <p:spPr bwMode="auto">
            <a:xfrm flipV="1">
              <a:off x="1462476" y="2278063"/>
              <a:ext cx="750887" cy="15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" name="Text Box 11"/>
            <p:cNvSpPr txBox="1">
              <a:spLocks noChangeArrowheads="1"/>
            </p:cNvSpPr>
            <p:nvPr/>
          </p:nvSpPr>
          <p:spPr bwMode="auto">
            <a:xfrm>
              <a:off x="1929379" y="2816225"/>
              <a:ext cx="6190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err="1"/>
                <a:t>inQ</a:t>
              </a:r>
              <a:endParaRPr lang="en-US" baseline="-25000" dirty="0"/>
            </a:p>
          </p:txBody>
        </p:sp>
        <p:sp>
          <p:nvSpPr>
            <p:cNvPr id="16396" name="Line 17"/>
            <p:cNvSpPr>
              <a:spLocks noChangeShapeType="1"/>
            </p:cNvSpPr>
            <p:nvPr/>
          </p:nvSpPr>
          <p:spPr bwMode="auto">
            <a:xfrm flipV="1">
              <a:off x="2345304" y="2258490"/>
              <a:ext cx="377229" cy="21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5" name="Group 42"/>
            <p:cNvGrpSpPr>
              <a:grpSpLocks/>
            </p:cNvGrpSpPr>
            <p:nvPr/>
          </p:nvGrpSpPr>
          <p:grpSpPr bwMode="auto">
            <a:xfrm>
              <a:off x="1924617" y="1752600"/>
              <a:ext cx="457200" cy="1076325"/>
              <a:chOff x="2278063" y="1752600"/>
              <a:chExt cx="457200" cy="1076326"/>
            </a:xfrm>
          </p:grpSpPr>
          <p:sp>
            <p:nvSpPr>
              <p:cNvPr id="16420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421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16422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23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8" name="Text Box 37"/>
          <p:cNvSpPr txBox="1">
            <a:spLocks noChangeArrowheads="1"/>
          </p:cNvSpPr>
          <p:nvPr/>
        </p:nvSpPr>
        <p:spPr bwMode="auto">
          <a:xfrm>
            <a:off x="961949" y="3237489"/>
            <a:ext cx="5760320" cy="95410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rule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invokeGCD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gcd.start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inQ.first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); </a:t>
            </a:r>
            <a:r>
              <a:rPr lang="en-US" sz="1800" dirty="0" err="1">
                <a:latin typeface="Consolas" panose="020B0609020204030204" pitchFamily="49" charset="0"/>
                <a:cs typeface="Courier New" pitchFamily="49" charset="0"/>
              </a:rPr>
              <a:t>inQ.deq</a:t>
            </a:r>
            <a:r>
              <a:rPr lang="en-US" sz="1800" dirty="0">
                <a:latin typeface="Consolas" panose="020B0609020204030204" pitchFamily="49" charset="0"/>
                <a:cs typeface="Courier New" pitchFamily="49" charset="0"/>
              </a:rPr>
              <a:t>;</a:t>
            </a:r>
            <a:r>
              <a:rPr lang="en-US" sz="1800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sz="1800" b="1" dirty="0" err="1">
                <a:latin typeface="Consolas"/>
                <a:cs typeface="Courier New"/>
              </a:rPr>
              <a:t>endrule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459400" y="1889802"/>
            <a:ext cx="1051886" cy="783888"/>
            <a:chOff x="2767880" y="1943156"/>
            <a:chExt cx="1051886" cy="783888"/>
          </a:xfrm>
        </p:grpSpPr>
        <p:sp>
          <p:nvSpPr>
            <p:cNvPr id="10" name="Oval 9"/>
            <p:cNvSpPr/>
            <p:nvPr/>
          </p:nvSpPr>
          <p:spPr bwMode="auto">
            <a:xfrm>
              <a:off x="2767880" y="1943156"/>
              <a:ext cx="1051886" cy="783888"/>
            </a:xfrm>
            <a:prstGeom prst="ellipse">
              <a:avLst/>
            </a:prstGeom>
            <a:noFill/>
            <a:ln w="1905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0000"/>
                </a:lnSpc>
                <a:spcBef>
                  <a:spcPct val="25000"/>
                </a:spcBef>
                <a:spcAft>
                  <a:spcPct val="0"/>
                </a:spcAft>
                <a:buClr>
                  <a:schemeClr val="bg1"/>
                </a:buClr>
                <a:buSzPct val="100000"/>
                <a:buFont typeface="Wingdings" pitchFamily="2" charset="2"/>
                <a:buChar char="•"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819403" y="2016259"/>
              <a:ext cx="93794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/>
                <a:t>invoke</a:t>
              </a:r>
            </a:p>
            <a:p>
              <a:pPr algn="ctr"/>
              <a:r>
                <a:rPr lang="en-US" sz="1800" dirty="0"/>
                <a:t>GCD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848100" y="1752600"/>
            <a:ext cx="2318924" cy="1076325"/>
            <a:chOff x="5594876" y="1752600"/>
            <a:chExt cx="2318924" cy="1076325"/>
          </a:xfrm>
        </p:grpSpPr>
        <p:sp>
          <p:nvSpPr>
            <p:cNvPr id="16395" name="Line 16"/>
            <p:cNvSpPr>
              <a:spLocks noChangeShapeType="1"/>
            </p:cNvSpPr>
            <p:nvPr/>
          </p:nvSpPr>
          <p:spPr bwMode="auto">
            <a:xfrm>
              <a:off x="6657050" y="2260600"/>
              <a:ext cx="2619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9" name="Line 23"/>
            <p:cNvSpPr>
              <a:spLocks noChangeShapeType="1"/>
            </p:cNvSpPr>
            <p:nvPr/>
          </p:nvSpPr>
          <p:spPr bwMode="auto">
            <a:xfrm flipV="1">
              <a:off x="7049162" y="2258490"/>
              <a:ext cx="864638" cy="21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6" name="Group 47"/>
            <p:cNvGrpSpPr>
              <a:grpSpLocks/>
            </p:cNvGrpSpPr>
            <p:nvPr/>
          </p:nvGrpSpPr>
          <p:grpSpPr bwMode="auto">
            <a:xfrm>
              <a:off x="6628475" y="1752600"/>
              <a:ext cx="457200" cy="1076325"/>
              <a:chOff x="2278063" y="1752600"/>
              <a:chExt cx="457200" cy="1076326"/>
            </a:xfrm>
          </p:grpSpPr>
          <p:sp>
            <p:nvSpPr>
              <p:cNvPr id="16416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417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16418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19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5" name="Group 74"/>
            <p:cNvGrpSpPr/>
            <p:nvPr/>
          </p:nvGrpSpPr>
          <p:grpSpPr>
            <a:xfrm>
              <a:off x="5594876" y="1866546"/>
              <a:ext cx="1051886" cy="783888"/>
              <a:chOff x="2767880" y="1943156"/>
              <a:chExt cx="1051886" cy="783888"/>
            </a:xfrm>
          </p:grpSpPr>
          <p:sp>
            <p:nvSpPr>
              <p:cNvPr id="76" name="Oval 75"/>
              <p:cNvSpPr/>
              <p:nvPr/>
            </p:nvSpPr>
            <p:spPr bwMode="auto">
              <a:xfrm>
                <a:off x="2767880" y="1943156"/>
                <a:ext cx="1051886" cy="783888"/>
              </a:xfrm>
              <a:prstGeom prst="ellipse">
                <a:avLst/>
              </a:prstGeom>
              <a:noFill/>
              <a:ln w="19050" cap="flat" cmpd="sng" algn="ctr">
                <a:solidFill>
                  <a:srgbClr val="00206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90000"/>
                  </a:lnSpc>
                  <a:spcBef>
                    <a:spcPct val="25000"/>
                  </a:spcBef>
                  <a:spcAft>
                    <a:spcPct val="0"/>
                  </a:spcAft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tabLst/>
                </a:pPr>
                <a:endParaRPr kumimoji="0" lang="en-US" sz="2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2867429" y="2016259"/>
                <a:ext cx="84189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dirty="0"/>
                  <a:t>get</a:t>
                </a:r>
              </a:p>
              <a:p>
                <a:pPr algn="ctr"/>
                <a:r>
                  <a:rPr lang="en-US" sz="1800" dirty="0"/>
                  <a:t>result</a:t>
                </a:r>
              </a:p>
            </p:txBody>
          </p:sp>
        </p:grpSp>
      </p:grp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961949" y="4222651"/>
            <a:ext cx="5782546" cy="10156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rule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getResult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let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x &lt;-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gcd.getResult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outQ.enq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(x);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 </a:t>
            </a:r>
          </a:p>
          <a:p>
            <a:r>
              <a:rPr lang="en-US" b="1" dirty="0" err="1">
                <a:latin typeface="Consolas"/>
                <a:cs typeface="Courier New"/>
              </a:rPr>
              <a:t>endrule</a:t>
            </a:r>
          </a:p>
        </p:txBody>
      </p:sp>
      <p:sp>
        <p:nvSpPr>
          <p:cNvPr id="60" name="Rectangle 8"/>
          <p:cNvSpPr>
            <a:spLocks noChangeArrowheads="1"/>
          </p:cNvSpPr>
          <p:nvPr/>
        </p:nvSpPr>
        <p:spPr bwMode="auto">
          <a:xfrm>
            <a:off x="3979990" y="1696374"/>
            <a:ext cx="1403709" cy="131054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None/>
            </a:pPr>
            <a:endParaRPr lang="en-US">
              <a:latin typeface="+mn-lt"/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3981010" y="1948613"/>
            <a:ext cx="345772" cy="633413"/>
            <a:chOff x="4570395" y="1604169"/>
            <a:chExt cx="345772" cy="633413"/>
          </a:xfrm>
        </p:grpSpPr>
        <p:sp>
          <p:nvSpPr>
            <p:cNvPr id="88" name="Rectangle 9"/>
            <p:cNvSpPr>
              <a:spLocks noChangeArrowheads="1"/>
            </p:cNvSpPr>
            <p:nvPr/>
          </p:nvSpPr>
          <p:spPr bwMode="auto">
            <a:xfrm>
              <a:off x="4584642" y="1604169"/>
              <a:ext cx="331525" cy="63341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89" name="Text Box 29"/>
            <p:cNvSpPr txBox="1">
              <a:spLocks noChangeArrowheads="1"/>
            </p:cNvSpPr>
            <p:nvPr/>
          </p:nvSpPr>
          <p:spPr bwMode="auto">
            <a:xfrm rot="16200000">
              <a:off x="4422759" y="1755082"/>
              <a:ext cx="60305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dirty="0">
                  <a:latin typeface="+mn-lt"/>
                  <a:cs typeface="Arial" charset="0"/>
                </a:rPr>
                <a:t>start</a:t>
              </a:r>
            </a:p>
          </p:txBody>
        </p:sp>
      </p:grpSp>
      <p:sp>
        <p:nvSpPr>
          <p:cNvPr id="71" name="Text Box 32"/>
          <p:cNvSpPr txBox="1">
            <a:spLocks noChangeArrowheads="1"/>
          </p:cNvSpPr>
          <p:nvPr/>
        </p:nvSpPr>
        <p:spPr bwMode="auto">
          <a:xfrm>
            <a:off x="4415465" y="2111430"/>
            <a:ext cx="58702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>
                <a:latin typeface="+mn-lt"/>
                <a:cs typeface="Arial" charset="0"/>
              </a:rPr>
              <a:t>GCD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5025742" y="1464114"/>
            <a:ext cx="345770" cy="1676851"/>
            <a:chOff x="4570397" y="1393990"/>
            <a:chExt cx="345770" cy="1029962"/>
          </a:xfrm>
        </p:grpSpPr>
        <p:sp>
          <p:nvSpPr>
            <p:cNvPr id="86" name="Rectangle 9"/>
            <p:cNvSpPr>
              <a:spLocks noChangeArrowheads="1"/>
            </p:cNvSpPr>
            <p:nvPr/>
          </p:nvSpPr>
          <p:spPr bwMode="auto">
            <a:xfrm>
              <a:off x="4584642" y="1604169"/>
              <a:ext cx="331525" cy="63341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None/>
              </a:pPr>
              <a:endParaRPr lang="en-US">
                <a:latin typeface="+mn-lt"/>
              </a:endParaRPr>
            </a:p>
          </p:txBody>
        </p:sp>
        <p:sp>
          <p:nvSpPr>
            <p:cNvPr id="87" name="Text Box 29"/>
            <p:cNvSpPr txBox="1">
              <a:spLocks noChangeArrowheads="1"/>
            </p:cNvSpPr>
            <p:nvPr/>
          </p:nvSpPr>
          <p:spPr bwMode="auto">
            <a:xfrm rot="16200000">
              <a:off x="4209305" y="1755082"/>
              <a:ext cx="1029962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None/>
              </a:pPr>
              <a:r>
                <a:rPr lang="en-US" sz="1400" dirty="0" err="1">
                  <a:latin typeface="+mn-lt"/>
                  <a:cs typeface="Arial" charset="0"/>
                </a:rPr>
                <a:t>getResult</a:t>
              </a:r>
              <a:endParaRPr lang="en-US" sz="1400" dirty="0">
                <a:latin typeface="+mn-lt"/>
                <a:cs typeface="Arial" charset="0"/>
              </a:endParaRPr>
            </a:p>
          </p:txBody>
        </p:sp>
      </p:grpSp>
      <p:cxnSp>
        <p:nvCxnSpPr>
          <p:cNvPr id="73" name="Straight Arrow Connector 72"/>
          <p:cNvCxnSpPr/>
          <p:nvPr/>
        </p:nvCxnSpPr>
        <p:spPr bwMode="auto">
          <a:xfrm>
            <a:off x="5377486" y="2276253"/>
            <a:ext cx="484852" cy="3782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0" name="Straight Arrow Connector 79"/>
          <p:cNvCxnSpPr/>
          <p:nvPr/>
        </p:nvCxnSpPr>
        <p:spPr bwMode="auto">
          <a:xfrm>
            <a:off x="3511286" y="2287274"/>
            <a:ext cx="484852" cy="3782"/>
          </a:xfrm>
          <a:prstGeom prst="straightConnector1">
            <a:avLst/>
          </a:prstGeom>
          <a:noFill/>
          <a:ln w="28575" cap="flat" cmpd="sng" algn="ctr">
            <a:solidFill>
              <a:srgbClr val="00206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7366340" y="3698430"/>
            <a:ext cx="165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omic Sans MS" panose="030F0702030302020204" pitchFamily="66" charset="0"/>
              </a:rPr>
              <a:t>Can these rules fire concurrently?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7DAB02-2BCF-A10B-6B30-1A31628A280D}"/>
              </a:ext>
            </a:extLst>
          </p:cNvPr>
          <p:cNvSpPr txBox="1"/>
          <p:nvPr/>
        </p:nvSpPr>
        <p:spPr>
          <a:xfrm>
            <a:off x="899673" y="5251969"/>
            <a:ext cx="77002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Depends if </a:t>
            </a:r>
            <a:r>
              <a:rPr lang="en-US" dirty="0">
                <a:latin typeface="Consolas" panose="020B0609020204030204" pitchFamily="49" charset="0"/>
              </a:rPr>
              <a:t>start</a:t>
            </a:r>
            <a:r>
              <a:rPr lang="en-US" dirty="0"/>
              <a:t> and </a:t>
            </a:r>
            <a:r>
              <a:rPr lang="en-US" dirty="0" err="1">
                <a:latin typeface="Consolas" panose="020B0609020204030204" pitchFamily="49" charset="0"/>
              </a:rPr>
              <a:t>getResult</a:t>
            </a:r>
            <a:r>
              <a:rPr lang="en-US" dirty="0"/>
              <a:t> can fire concurrently, and behave as if </a:t>
            </a:r>
            <a:r>
              <a:rPr lang="en-US" dirty="0" err="1">
                <a:latin typeface="Consolas" panose="020B0609020204030204" pitchFamily="49" charset="0"/>
              </a:rPr>
              <a:t>getResult</a:t>
            </a:r>
            <a:r>
              <a:rPr lang="en-US" dirty="0">
                <a:latin typeface="Consolas" panose="020B0609020204030204" pitchFamily="49" charset="0"/>
              </a:rPr>
              <a:t> &lt; start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dirty="0"/>
              <a:t>Performance implications if they can’t fire concurrently?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FB0ED3-87E9-BC64-58D9-82357A503EA6}"/>
              </a:ext>
            </a:extLst>
          </p:cNvPr>
          <p:cNvSpPr txBox="1"/>
          <p:nvPr/>
        </p:nvSpPr>
        <p:spPr>
          <a:xfrm>
            <a:off x="5713678" y="6366900"/>
            <a:ext cx="1499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Dead Cycle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913E6-51DD-00A4-A294-A29563723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95CACB-C611-A2A7-3273-E9770C847D9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330B7F-7730-B03B-3223-FF44C6DB4C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9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248650" cy="1143000"/>
          </a:xfrm>
        </p:spPr>
        <p:txBody>
          <a:bodyPr/>
          <a:lstStyle/>
          <a:p>
            <a:r>
              <a:rPr lang="en-US" sz="2400" dirty="0"/>
              <a:t>Another example: </a:t>
            </a:r>
            <a:br>
              <a:rPr lang="en-US" dirty="0"/>
            </a:br>
            <a:r>
              <a:rPr lang="en-US" dirty="0"/>
              <a:t>IP Lookup block in a router</a:t>
            </a:r>
          </a:p>
        </p:txBody>
      </p:sp>
      <p:grpSp>
        <p:nvGrpSpPr>
          <p:cNvPr id="11268" name="Group 3"/>
          <p:cNvGrpSpPr>
            <a:grpSpLocks/>
          </p:cNvGrpSpPr>
          <p:nvPr/>
        </p:nvGrpSpPr>
        <p:grpSpPr bwMode="auto">
          <a:xfrm>
            <a:off x="501650" y="1506538"/>
            <a:ext cx="8242300" cy="4859337"/>
            <a:chOff x="316" y="1029"/>
            <a:chExt cx="5192" cy="3061"/>
          </a:xfrm>
        </p:grpSpPr>
        <p:sp>
          <p:nvSpPr>
            <p:cNvPr id="11274" name="Rectangle 4"/>
            <p:cNvSpPr>
              <a:spLocks noChangeArrowheads="1"/>
            </p:cNvSpPr>
            <p:nvPr/>
          </p:nvSpPr>
          <p:spPr bwMode="auto">
            <a:xfrm>
              <a:off x="548" y="1474"/>
              <a:ext cx="3152" cy="1649"/>
            </a:xfrm>
            <a:prstGeom prst="rect">
              <a:avLst/>
            </a:prstGeom>
            <a:solidFill>
              <a:srgbClr val="CCFFFF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Rectangle 5"/>
            <p:cNvSpPr>
              <a:spLocks noChangeArrowheads="1"/>
            </p:cNvSpPr>
            <p:nvPr/>
          </p:nvSpPr>
          <p:spPr bwMode="auto">
            <a:xfrm>
              <a:off x="2384" y="2107"/>
              <a:ext cx="1161" cy="514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Text Box 6"/>
            <p:cNvSpPr txBox="1">
              <a:spLocks noChangeArrowheads="1"/>
            </p:cNvSpPr>
            <p:nvPr/>
          </p:nvSpPr>
          <p:spPr bwMode="auto">
            <a:xfrm>
              <a:off x="2644" y="2161"/>
              <a:ext cx="670" cy="3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ClrTx/>
                <a:buSzTx/>
                <a:buFont typeface="Wingdings" pitchFamily="-96" charset="2"/>
                <a:buNone/>
              </a:pPr>
              <a:r>
                <a:rPr kumimoji="1" lang="en-US" sz="1600" b="0" dirty="0">
                  <a:solidFill>
                    <a:srgbClr val="000000"/>
                  </a:solidFill>
                </a:rPr>
                <a:t>Queue</a:t>
              </a:r>
            </a:p>
            <a:p>
              <a:pPr>
                <a:buClrTx/>
                <a:buSzTx/>
                <a:buFont typeface="Wingdings" pitchFamily="-96" charset="2"/>
                <a:buNone/>
              </a:pPr>
              <a:r>
                <a:rPr kumimoji="1" lang="en-US" sz="1600" b="0" dirty="0">
                  <a:solidFill>
                    <a:srgbClr val="000000"/>
                  </a:solidFill>
                </a:rPr>
                <a:t>Manager</a:t>
              </a:r>
            </a:p>
          </p:txBody>
        </p:sp>
        <p:sp>
          <p:nvSpPr>
            <p:cNvPr id="11277" name="Rectangle 7"/>
            <p:cNvSpPr>
              <a:spLocks noChangeArrowheads="1"/>
            </p:cNvSpPr>
            <p:nvPr/>
          </p:nvSpPr>
          <p:spPr bwMode="auto">
            <a:xfrm>
              <a:off x="760" y="1684"/>
              <a:ext cx="1160" cy="947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Text Box 8"/>
            <p:cNvSpPr txBox="1">
              <a:spLocks noChangeArrowheads="1"/>
            </p:cNvSpPr>
            <p:nvPr/>
          </p:nvSpPr>
          <p:spPr bwMode="auto">
            <a:xfrm>
              <a:off x="746" y="1490"/>
              <a:ext cx="1204" cy="1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ClrTx/>
                <a:buSzTx/>
                <a:buFont typeface="Wingdings" pitchFamily="-96" charset="2"/>
                <a:buNone/>
              </a:pPr>
              <a:r>
                <a:rPr kumimoji="1" lang="en-US" sz="1600" b="0">
                  <a:solidFill>
                    <a:srgbClr val="000000"/>
                  </a:solidFill>
                </a:rPr>
                <a:t>Packet Processor</a:t>
              </a:r>
            </a:p>
          </p:txBody>
        </p:sp>
        <p:sp>
          <p:nvSpPr>
            <p:cNvPr id="11279" name="Rectangle 9"/>
            <p:cNvSpPr>
              <a:spLocks noChangeArrowheads="1"/>
            </p:cNvSpPr>
            <p:nvPr/>
          </p:nvSpPr>
          <p:spPr bwMode="auto">
            <a:xfrm>
              <a:off x="1346" y="2714"/>
              <a:ext cx="1686" cy="347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Text Box 10"/>
            <p:cNvSpPr txBox="1">
              <a:spLocks noChangeArrowheads="1"/>
            </p:cNvSpPr>
            <p:nvPr/>
          </p:nvSpPr>
          <p:spPr bwMode="auto">
            <a:xfrm>
              <a:off x="1697" y="2792"/>
              <a:ext cx="988" cy="19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ClrTx/>
                <a:buSzTx/>
                <a:buFont typeface="Wingdings" pitchFamily="-96" charset="2"/>
                <a:buNone/>
              </a:pPr>
              <a:r>
                <a:rPr kumimoji="1" lang="en-US" sz="1600" b="0">
                  <a:solidFill>
                    <a:srgbClr val="000000"/>
                  </a:solidFill>
                </a:rPr>
                <a:t>Exit functions</a:t>
              </a:r>
            </a:p>
          </p:txBody>
        </p:sp>
        <p:sp>
          <p:nvSpPr>
            <p:cNvPr id="11281" name="Rectangle 11"/>
            <p:cNvSpPr>
              <a:spLocks noChangeArrowheads="1"/>
            </p:cNvSpPr>
            <p:nvPr/>
          </p:nvSpPr>
          <p:spPr bwMode="auto">
            <a:xfrm>
              <a:off x="2509" y="1553"/>
              <a:ext cx="1004" cy="43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Text Box 12"/>
            <p:cNvSpPr txBox="1">
              <a:spLocks noChangeArrowheads="1"/>
            </p:cNvSpPr>
            <p:nvPr/>
          </p:nvSpPr>
          <p:spPr bwMode="auto">
            <a:xfrm>
              <a:off x="2647" y="1578"/>
              <a:ext cx="736" cy="3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ClrTx/>
                <a:buSzTx/>
                <a:buFont typeface="Wingdings" pitchFamily="-96" charset="2"/>
                <a:buNone/>
              </a:pPr>
              <a:r>
                <a:rPr kumimoji="1" lang="en-US" sz="1600" b="0" dirty="0">
                  <a:solidFill>
                    <a:srgbClr val="000000"/>
                  </a:solidFill>
                </a:rPr>
                <a:t>Control</a:t>
              </a:r>
            </a:p>
            <a:p>
              <a:pPr>
                <a:buClrTx/>
                <a:buSzTx/>
                <a:buFont typeface="Wingdings" pitchFamily="-96" charset="2"/>
                <a:buNone/>
              </a:pPr>
              <a:r>
                <a:rPr kumimoji="1" lang="en-US" sz="1600" b="0" dirty="0">
                  <a:solidFill>
                    <a:srgbClr val="000000"/>
                  </a:solidFill>
                </a:rPr>
                <a:t>Processor</a:t>
              </a:r>
            </a:p>
          </p:txBody>
        </p:sp>
        <p:sp>
          <p:nvSpPr>
            <p:cNvPr id="11283" name="Line 13"/>
            <p:cNvSpPr>
              <a:spLocks noChangeShapeType="1"/>
            </p:cNvSpPr>
            <p:nvPr/>
          </p:nvSpPr>
          <p:spPr bwMode="auto">
            <a:xfrm>
              <a:off x="3539" y="2356"/>
              <a:ext cx="4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4" name="Line 14"/>
            <p:cNvSpPr>
              <a:spLocks noChangeShapeType="1"/>
            </p:cNvSpPr>
            <p:nvPr/>
          </p:nvSpPr>
          <p:spPr bwMode="auto">
            <a:xfrm>
              <a:off x="3025" y="2871"/>
              <a:ext cx="9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Line 15"/>
            <p:cNvSpPr>
              <a:spLocks noChangeShapeType="1"/>
            </p:cNvSpPr>
            <p:nvPr/>
          </p:nvSpPr>
          <p:spPr bwMode="auto">
            <a:xfrm>
              <a:off x="340" y="2356"/>
              <a:ext cx="41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Line 16"/>
            <p:cNvSpPr>
              <a:spLocks noChangeShapeType="1"/>
            </p:cNvSpPr>
            <p:nvPr/>
          </p:nvSpPr>
          <p:spPr bwMode="auto">
            <a:xfrm>
              <a:off x="1920" y="2356"/>
              <a:ext cx="45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Line 17"/>
            <p:cNvSpPr>
              <a:spLocks noChangeShapeType="1"/>
            </p:cNvSpPr>
            <p:nvPr/>
          </p:nvSpPr>
          <p:spPr bwMode="auto">
            <a:xfrm>
              <a:off x="316" y="2881"/>
              <a:ext cx="102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Text Box 18"/>
            <p:cNvSpPr txBox="1">
              <a:spLocks noChangeArrowheads="1"/>
            </p:cNvSpPr>
            <p:nvPr/>
          </p:nvSpPr>
          <p:spPr bwMode="auto">
            <a:xfrm>
              <a:off x="1520" y="1200"/>
              <a:ext cx="1280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ClrTx/>
                <a:buSzTx/>
                <a:buFont typeface="Wingdings" pitchFamily="-96" charset="2"/>
                <a:buNone/>
              </a:pPr>
              <a:r>
                <a:rPr kumimoji="1" lang="en-US" b="0">
                  <a:solidFill>
                    <a:srgbClr val="000000"/>
                  </a:solidFill>
                </a:rPr>
                <a:t>Line Card (LC)</a:t>
              </a:r>
            </a:p>
          </p:txBody>
        </p:sp>
        <p:sp>
          <p:nvSpPr>
            <p:cNvPr id="11289" name="Rectangle 19"/>
            <p:cNvSpPr>
              <a:spLocks noChangeArrowheads="1"/>
            </p:cNvSpPr>
            <p:nvPr/>
          </p:nvSpPr>
          <p:spPr bwMode="auto">
            <a:xfrm>
              <a:off x="907" y="2140"/>
              <a:ext cx="856" cy="435"/>
            </a:xfrm>
            <a:prstGeom prst="rect">
              <a:avLst/>
            </a:prstGeom>
            <a:solidFill>
              <a:srgbClr val="FFCC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b="0" dirty="0"/>
            </a:p>
          </p:txBody>
        </p:sp>
        <p:sp>
          <p:nvSpPr>
            <p:cNvPr id="11290" name="Text Box 20"/>
            <p:cNvSpPr txBox="1">
              <a:spLocks noChangeArrowheads="1"/>
            </p:cNvSpPr>
            <p:nvPr/>
          </p:nvSpPr>
          <p:spPr bwMode="auto">
            <a:xfrm>
              <a:off x="921" y="2249"/>
              <a:ext cx="763" cy="19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ClrTx/>
                <a:buSzTx/>
                <a:buFont typeface="Wingdings" pitchFamily="-96" charset="2"/>
                <a:buNone/>
              </a:pPr>
              <a:r>
                <a:rPr kumimoji="1" lang="en-US" sz="1600" b="0" dirty="0">
                  <a:solidFill>
                    <a:srgbClr val="000000"/>
                  </a:solidFill>
                </a:rPr>
                <a:t>IP Lookup</a:t>
              </a:r>
            </a:p>
          </p:txBody>
        </p:sp>
        <p:sp>
          <p:nvSpPr>
            <p:cNvPr id="11291" name="Rectangle 21"/>
            <p:cNvSpPr>
              <a:spLocks noChangeArrowheads="1"/>
            </p:cNvSpPr>
            <p:nvPr/>
          </p:nvSpPr>
          <p:spPr bwMode="auto">
            <a:xfrm>
              <a:off x="913" y="1734"/>
              <a:ext cx="849" cy="278"/>
            </a:xfrm>
            <a:prstGeom prst="rect">
              <a:avLst/>
            </a:prstGeom>
            <a:solidFill>
              <a:srgbClr val="FFCC00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Text Box 22"/>
            <p:cNvSpPr txBox="1">
              <a:spLocks noChangeArrowheads="1"/>
            </p:cNvSpPr>
            <p:nvPr/>
          </p:nvSpPr>
          <p:spPr bwMode="auto">
            <a:xfrm>
              <a:off x="936" y="1735"/>
              <a:ext cx="797" cy="29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buClrTx/>
                <a:buSzTx/>
                <a:buFont typeface="Wingdings" pitchFamily="-96" charset="2"/>
                <a:buNone/>
              </a:pPr>
              <a:r>
                <a:rPr kumimoji="1" lang="en-US" sz="1200" b="0">
                  <a:solidFill>
                    <a:srgbClr val="000000"/>
                  </a:solidFill>
                </a:rPr>
                <a:t>SRAM</a:t>
              </a:r>
            </a:p>
            <a:p>
              <a:pPr algn="ctr">
                <a:buClrTx/>
                <a:buSzTx/>
                <a:buFont typeface="Wingdings" pitchFamily="-96" charset="2"/>
                <a:buNone/>
              </a:pPr>
              <a:r>
                <a:rPr kumimoji="1" lang="en-US" sz="1200" b="0">
                  <a:solidFill>
                    <a:srgbClr val="000000"/>
                  </a:solidFill>
                </a:rPr>
                <a:t>(lookup table)</a:t>
              </a:r>
            </a:p>
          </p:txBody>
        </p:sp>
        <p:sp>
          <p:nvSpPr>
            <p:cNvPr id="11293" name="Line 23"/>
            <p:cNvSpPr>
              <a:spLocks noChangeShapeType="1"/>
            </p:cNvSpPr>
            <p:nvPr/>
          </p:nvSpPr>
          <p:spPr bwMode="auto">
            <a:xfrm flipV="1">
              <a:off x="1342" y="2015"/>
              <a:ext cx="0" cy="1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24"/>
            <p:cNvSpPr>
              <a:spLocks noChangeArrowheads="1"/>
            </p:cNvSpPr>
            <p:nvPr/>
          </p:nvSpPr>
          <p:spPr bwMode="auto">
            <a:xfrm>
              <a:off x="3950" y="1786"/>
              <a:ext cx="1558" cy="2304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25"/>
            <p:cNvSpPr>
              <a:spLocks noChangeArrowheads="1"/>
            </p:cNvSpPr>
            <p:nvPr/>
          </p:nvSpPr>
          <p:spPr bwMode="auto">
            <a:xfrm>
              <a:off x="3950" y="1029"/>
              <a:ext cx="1558" cy="76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ClrTx/>
                <a:buSzTx/>
              </a:pPr>
              <a:endParaRPr kumimoji="1" lang="en-US" sz="1200" b="0"/>
            </a:p>
          </p:txBody>
        </p:sp>
        <p:sp>
          <p:nvSpPr>
            <p:cNvPr id="11296" name="Text Box 26"/>
            <p:cNvSpPr txBox="1">
              <a:spLocks noChangeArrowheads="1"/>
            </p:cNvSpPr>
            <p:nvPr/>
          </p:nvSpPr>
          <p:spPr bwMode="auto">
            <a:xfrm>
              <a:off x="4262" y="1239"/>
              <a:ext cx="969" cy="40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buClrTx/>
                <a:buSzTx/>
                <a:buFont typeface="Wingdings" pitchFamily="-96" charset="2"/>
                <a:buNone/>
              </a:pPr>
              <a:r>
                <a:rPr kumimoji="1" lang="en-US" b="0">
                  <a:solidFill>
                    <a:srgbClr val="000000"/>
                  </a:solidFill>
                </a:rPr>
                <a:t>Arbitration</a:t>
              </a:r>
              <a:br>
                <a:rPr kumimoji="1" lang="en-US" b="0">
                  <a:solidFill>
                    <a:srgbClr val="000000"/>
                  </a:solidFill>
                </a:rPr>
              </a:br>
              <a:endParaRPr kumimoji="1" lang="en-US" b="0">
                <a:solidFill>
                  <a:srgbClr val="000000"/>
                </a:solidFill>
              </a:endParaRPr>
            </a:p>
          </p:txBody>
        </p:sp>
        <p:sp>
          <p:nvSpPr>
            <p:cNvPr id="11297" name="Line 27"/>
            <p:cNvSpPr>
              <a:spLocks noChangeShapeType="1"/>
            </p:cNvSpPr>
            <p:nvPr/>
          </p:nvSpPr>
          <p:spPr bwMode="auto">
            <a:xfrm>
              <a:off x="3948" y="1772"/>
              <a:ext cx="1560" cy="2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Line 28"/>
            <p:cNvSpPr>
              <a:spLocks noChangeShapeType="1"/>
            </p:cNvSpPr>
            <p:nvPr/>
          </p:nvSpPr>
          <p:spPr bwMode="auto">
            <a:xfrm flipH="1">
              <a:off x="3957" y="1786"/>
              <a:ext cx="1551" cy="22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29"/>
            <p:cNvSpPr>
              <a:spLocks noChangeArrowheads="1"/>
            </p:cNvSpPr>
            <p:nvPr/>
          </p:nvSpPr>
          <p:spPr bwMode="auto">
            <a:xfrm>
              <a:off x="4415" y="1941"/>
              <a:ext cx="647" cy="23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buClrTx/>
                <a:buSzTx/>
                <a:buFont typeface="Wingdings" pitchFamily="-96" charset="2"/>
                <a:buNone/>
              </a:pPr>
              <a:r>
                <a:rPr kumimoji="1" lang="en-US" b="0">
                  <a:solidFill>
                    <a:srgbClr val="000000"/>
                  </a:solidFill>
                </a:rPr>
                <a:t>Switch</a:t>
              </a:r>
            </a:p>
          </p:txBody>
        </p:sp>
        <p:grpSp>
          <p:nvGrpSpPr>
            <p:cNvPr id="11300" name="Group 30"/>
            <p:cNvGrpSpPr>
              <a:grpSpLocks/>
            </p:cNvGrpSpPr>
            <p:nvPr/>
          </p:nvGrpSpPr>
          <p:grpSpPr bwMode="auto">
            <a:xfrm>
              <a:off x="2679" y="3533"/>
              <a:ext cx="1271" cy="183"/>
              <a:chOff x="2823" y="3722"/>
              <a:chExt cx="1271" cy="183"/>
            </a:xfrm>
          </p:grpSpPr>
          <p:sp>
            <p:nvSpPr>
              <p:cNvPr id="11312" name="Rectangle 31"/>
              <p:cNvSpPr>
                <a:spLocks noChangeArrowheads="1"/>
              </p:cNvSpPr>
              <p:nvPr/>
            </p:nvSpPr>
            <p:spPr bwMode="auto">
              <a:xfrm>
                <a:off x="3144" y="3725"/>
                <a:ext cx="634" cy="18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3" name="Line 32"/>
              <p:cNvSpPr>
                <a:spLocks noChangeShapeType="1"/>
              </p:cNvSpPr>
              <p:nvPr/>
            </p:nvSpPr>
            <p:spPr bwMode="auto">
              <a:xfrm>
                <a:off x="3776" y="3807"/>
                <a:ext cx="31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4" name="Line 33"/>
              <p:cNvSpPr>
                <a:spLocks noChangeShapeType="1"/>
              </p:cNvSpPr>
              <p:nvPr/>
            </p:nvSpPr>
            <p:spPr bwMode="auto">
              <a:xfrm>
                <a:off x="2823" y="3814"/>
                <a:ext cx="31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5" name="Text Box 34"/>
              <p:cNvSpPr txBox="1">
                <a:spLocks noChangeArrowheads="1"/>
              </p:cNvSpPr>
              <p:nvPr/>
            </p:nvSpPr>
            <p:spPr bwMode="auto">
              <a:xfrm>
                <a:off x="3323" y="3722"/>
                <a:ext cx="256" cy="17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ClrTx/>
                  <a:buSzTx/>
                  <a:buFont typeface="Wingdings" pitchFamily="-96" charset="2"/>
                  <a:buNone/>
                </a:pPr>
                <a:r>
                  <a:rPr kumimoji="1" lang="en-US" sz="1400" b="0">
                    <a:solidFill>
                      <a:srgbClr val="000000"/>
                    </a:solidFill>
                  </a:rPr>
                  <a:t>LC</a:t>
                </a:r>
              </a:p>
            </p:txBody>
          </p:sp>
        </p:grpSp>
        <p:grpSp>
          <p:nvGrpSpPr>
            <p:cNvPr id="11301" name="Group 35"/>
            <p:cNvGrpSpPr>
              <a:grpSpLocks/>
            </p:cNvGrpSpPr>
            <p:nvPr/>
          </p:nvGrpSpPr>
          <p:grpSpPr bwMode="auto">
            <a:xfrm>
              <a:off x="2676" y="3899"/>
              <a:ext cx="1271" cy="183"/>
              <a:chOff x="2823" y="3722"/>
              <a:chExt cx="1271" cy="183"/>
            </a:xfrm>
          </p:grpSpPr>
          <p:sp>
            <p:nvSpPr>
              <p:cNvPr id="11308" name="Rectangle 36"/>
              <p:cNvSpPr>
                <a:spLocks noChangeArrowheads="1"/>
              </p:cNvSpPr>
              <p:nvPr/>
            </p:nvSpPr>
            <p:spPr bwMode="auto">
              <a:xfrm>
                <a:off x="3144" y="3725"/>
                <a:ext cx="634" cy="18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9" name="Line 37"/>
              <p:cNvSpPr>
                <a:spLocks noChangeShapeType="1"/>
              </p:cNvSpPr>
              <p:nvPr/>
            </p:nvSpPr>
            <p:spPr bwMode="auto">
              <a:xfrm>
                <a:off x="3776" y="3807"/>
                <a:ext cx="31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0" name="Line 38"/>
              <p:cNvSpPr>
                <a:spLocks noChangeShapeType="1"/>
              </p:cNvSpPr>
              <p:nvPr/>
            </p:nvSpPr>
            <p:spPr bwMode="auto">
              <a:xfrm>
                <a:off x="2823" y="3814"/>
                <a:ext cx="31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1" name="Text Box 39"/>
              <p:cNvSpPr txBox="1">
                <a:spLocks noChangeArrowheads="1"/>
              </p:cNvSpPr>
              <p:nvPr/>
            </p:nvSpPr>
            <p:spPr bwMode="auto">
              <a:xfrm>
                <a:off x="3323" y="3722"/>
                <a:ext cx="256" cy="17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ClrTx/>
                  <a:buSzTx/>
                  <a:buFont typeface="Wingdings" pitchFamily="-96" charset="2"/>
                  <a:buNone/>
                </a:pPr>
                <a:r>
                  <a:rPr kumimoji="1" lang="en-US" sz="1400" b="0">
                    <a:solidFill>
                      <a:srgbClr val="000000"/>
                    </a:solidFill>
                  </a:rPr>
                  <a:t>LC</a:t>
                </a:r>
              </a:p>
            </p:txBody>
          </p:sp>
        </p:grpSp>
        <p:grpSp>
          <p:nvGrpSpPr>
            <p:cNvPr id="11302" name="Group 40"/>
            <p:cNvGrpSpPr>
              <a:grpSpLocks/>
            </p:cNvGrpSpPr>
            <p:nvPr/>
          </p:nvGrpSpPr>
          <p:grpSpPr bwMode="auto">
            <a:xfrm>
              <a:off x="2674" y="1087"/>
              <a:ext cx="1271" cy="183"/>
              <a:chOff x="2823" y="3722"/>
              <a:chExt cx="1271" cy="183"/>
            </a:xfrm>
          </p:grpSpPr>
          <p:sp>
            <p:nvSpPr>
              <p:cNvPr id="11304" name="Rectangle 41"/>
              <p:cNvSpPr>
                <a:spLocks noChangeArrowheads="1"/>
              </p:cNvSpPr>
              <p:nvPr/>
            </p:nvSpPr>
            <p:spPr bwMode="auto">
              <a:xfrm>
                <a:off x="3144" y="3725"/>
                <a:ext cx="634" cy="180"/>
              </a:xfrm>
              <a:prstGeom prst="rect">
                <a:avLst/>
              </a:prstGeom>
              <a:solidFill>
                <a:schemeClr val="accent1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5" name="Line 42"/>
              <p:cNvSpPr>
                <a:spLocks noChangeShapeType="1"/>
              </p:cNvSpPr>
              <p:nvPr/>
            </p:nvSpPr>
            <p:spPr bwMode="auto">
              <a:xfrm>
                <a:off x="3776" y="3807"/>
                <a:ext cx="31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6" name="Line 43"/>
              <p:cNvSpPr>
                <a:spLocks noChangeShapeType="1"/>
              </p:cNvSpPr>
              <p:nvPr/>
            </p:nvSpPr>
            <p:spPr bwMode="auto">
              <a:xfrm>
                <a:off x="2823" y="3814"/>
                <a:ext cx="31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7" name="Text Box 44"/>
              <p:cNvSpPr txBox="1">
                <a:spLocks noChangeArrowheads="1"/>
              </p:cNvSpPr>
              <p:nvPr/>
            </p:nvSpPr>
            <p:spPr bwMode="auto">
              <a:xfrm>
                <a:off x="3323" y="3722"/>
                <a:ext cx="256" cy="179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ClrTx/>
                  <a:buSzTx/>
                  <a:buFont typeface="Wingdings" pitchFamily="-96" charset="2"/>
                  <a:buNone/>
                </a:pPr>
                <a:r>
                  <a:rPr kumimoji="1" lang="en-US" sz="1400" b="0">
                    <a:solidFill>
                      <a:srgbClr val="000000"/>
                    </a:solidFill>
                  </a:rPr>
                  <a:t>LC</a:t>
                </a:r>
              </a:p>
            </p:txBody>
          </p:sp>
        </p:grpSp>
        <p:sp>
          <p:nvSpPr>
            <p:cNvPr id="11303" name="Freeform 45"/>
            <p:cNvSpPr>
              <a:spLocks/>
            </p:cNvSpPr>
            <p:nvPr/>
          </p:nvSpPr>
          <p:spPr bwMode="auto">
            <a:xfrm>
              <a:off x="568" y="1974"/>
              <a:ext cx="1649" cy="726"/>
            </a:xfrm>
            <a:custGeom>
              <a:avLst/>
              <a:gdLst>
                <a:gd name="T0" fmla="*/ 815 w 1649"/>
                <a:gd name="T1" fmla="*/ 10 h 936"/>
                <a:gd name="T2" fmla="*/ 129 w 1649"/>
                <a:gd name="T3" fmla="*/ 25 h 936"/>
                <a:gd name="T4" fmla="*/ 93 w 1649"/>
                <a:gd name="T5" fmla="*/ 78 h 936"/>
                <a:gd name="T6" fmla="*/ 687 w 1649"/>
                <a:gd name="T7" fmla="*/ 94 h 936"/>
                <a:gd name="T8" fmla="*/ 1519 w 1649"/>
                <a:gd name="T9" fmla="*/ 71 h 936"/>
                <a:gd name="T10" fmla="*/ 1464 w 1649"/>
                <a:gd name="T11" fmla="*/ 26 h 936"/>
                <a:gd name="T12" fmla="*/ 943 w 1649"/>
                <a:gd name="T13" fmla="*/ 3 h 936"/>
                <a:gd name="T14" fmla="*/ 724 w 1649"/>
                <a:gd name="T15" fmla="*/ 4 h 936"/>
                <a:gd name="T16" fmla="*/ 404 w 1649"/>
                <a:gd name="T17" fmla="*/ 22 h 9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49"/>
                <a:gd name="T28" fmla="*/ 0 h 936"/>
                <a:gd name="T29" fmla="*/ 1649 w 1649"/>
                <a:gd name="T30" fmla="*/ 936 h 9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49" h="936">
                  <a:moveTo>
                    <a:pt x="815" y="99"/>
                  </a:moveTo>
                  <a:cubicBezTo>
                    <a:pt x="532" y="115"/>
                    <a:pt x="249" y="132"/>
                    <a:pt x="129" y="245"/>
                  </a:cubicBezTo>
                  <a:cubicBezTo>
                    <a:pt x="9" y="358"/>
                    <a:pt x="0" y="662"/>
                    <a:pt x="93" y="775"/>
                  </a:cubicBezTo>
                  <a:cubicBezTo>
                    <a:pt x="186" y="888"/>
                    <a:pt x="449" y="936"/>
                    <a:pt x="687" y="922"/>
                  </a:cubicBezTo>
                  <a:cubicBezTo>
                    <a:pt x="925" y="908"/>
                    <a:pt x="1389" y="804"/>
                    <a:pt x="1519" y="693"/>
                  </a:cubicBezTo>
                  <a:cubicBezTo>
                    <a:pt x="1649" y="582"/>
                    <a:pt x="1560" y="364"/>
                    <a:pt x="1464" y="254"/>
                  </a:cubicBezTo>
                  <a:cubicBezTo>
                    <a:pt x="1368" y="144"/>
                    <a:pt x="1066" y="70"/>
                    <a:pt x="943" y="35"/>
                  </a:cubicBezTo>
                  <a:cubicBezTo>
                    <a:pt x="820" y="0"/>
                    <a:pt x="814" y="15"/>
                    <a:pt x="724" y="44"/>
                  </a:cubicBezTo>
                  <a:cubicBezTo>
                    <a:pt x="634" y="73"/>
                    <a:pt x="456" y="183"/>
                    <a:pt x="404" y="209"/>
                  </a:cubicBezTo>
                </a:path>
              </a:pathLst>
            </a:custGeom>
            <a:noFill/>
            <a:ln w="76200" cap="flat" cmpd="sng">
              <a:solidFill>
                <a:srgbClr val="F23838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67118" name="Rectangle 46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127000" y="4849813"/>
            <a:ext cx="41656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Blip>
                <a:blip r:embed="rId3"/>
              </a:buBlip>
            </a:pPr>
            <a:r>
              <a:rPr lang="en-US" sz="1800" b="0" dirty="0"/>
              <a:t>A packet is routed based on the “Longest Prefix Match” (LPM) of it’s IP address with entries in a routing table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Blip>
                <a:blip r:embed="rId3"/>
              </a:buBlip>
            </a:pPr>
            <a:r>
              <a:rPr lang="en-US" sz="1800" b="0" dirty="0"/>
              <a:t>Line rate and the order of arrival must be maintained</a:t>
            </a:r>
          </a:p>
        </p:txBody>
      </p:sp>
      <p:sp>
        <p:nvSpPr>
          <p:cNvPr id="1667119" name="Text Box 47"/>
          <p:cNvSpPr txBox="1">
            <a:spLocks noChangeArrowheads="1"/>
          </p:cNvSpPr>
          <p:nvPr/>
        </p:nvSpPr>
        <p:spPr bwMode="auto">
          <a:xfrm>
            <a:off x="4845050" y="6330950"/>
            <a:ext cx="386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0" i="1"/>
              <a:t>line rate </a:t>
            </a:r>
            <a:r>
              <a:rPr lang="en-US" b="0" i="1">
                <a:sym typeface="Symbol" pitchFamily="-96" charset="2"/>
              </a:rPr>
              <a:t></a:t>
            </a:r>
            <a:r>
              <a:rPr lang="en-US" b="0" i="1"/>
              <a:t> 15Mpps for 10GE</a:t>
            </a:r>
            <a:endParaRPr lang="en-US" b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B6E23C-3685-C797-131B-6C3C0860F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58B05C-C9BF-6D2F-796B-A8AFC47B2B2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F0FAF-9B58-480F-41C7-3E8505D4B3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7118" grpId="0"/>
      <p:bldP spid="16671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39700" y="5402263"/>
            <a:ext cx="4057650" cy="3825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437063" y="3690938"/>
            <a:ext cx="441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18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845050" y="3722688"/>
            <a:ext cx="101600" cy="306387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413125" y="4624388"/>
            <a:ext cx="346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b="0"/>
              <a:t>2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413125" y="5027613"/>
            <a:ext cx="346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b="0"/>
              <a:t>3</a:t>
            </a:r>
          </a:p>
        </p:txBody>
      </p:sp>
      <p:graphicFrame>
        <p:nvGraphicFramePr>
          <p:cNvPr id="1669127" name="Group 7"/>
          <p:cNvGraphicFramePr>
            <a:graphicFrameLocks noGrp="1"/>
          </p:cNvGraphicFramePr>
          <p:nvPr/>
        </p:nvGraphicFramePr>
        <p:xfrm>
          <a:off x="120650" y="4224338"/>
          <a:ext cx="4089400" cy="2379665"/>
        </p:xfrm>
        <a:graphic>
          <a:graphicData uri="http://schemas.openxmlformats.org/drawingml/2006/table">
            <a:tbl>
              <a:tblPr/>
              <a:tblGrid>
                <a:gridCol w="1849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9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IP address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Result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 Ref</a:t>
                      </a:r>
                    </a:p>
                  </a:txBody>
                  <a:tcPr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7.13.7.3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10.18.201.5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7.14.7.2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5.13.7.2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10.18.200.7</a:t>
                      </a:r>
                    </a:p>
                  </a:txBody>
                  <a:tcPr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</a:t>
                      </a: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0" marB="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325" name="Rectangle 37"/>
          <p:cNvSpPr>
            <a:spLocks noGrp="1" noChangeArrowheads="1"/>
          </p:cNvSpPr>
          <p:nvPr>
            <p:ph type="title"/>
          </p:nvPr>
        </p:nvSpPr>
        <p:spPr>
          <a:xfrm>
            <a:off x="550863" y="125414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Sparse tree representation of the routing table</a:t>
            </a:r>
          </a:p>
        </p:txBody>
      </p:sp>
      <p:sp>
        <p:nvSpPr>
          <p:cNvPr id="12327" name="Text Box 38"/>
          <p:cNvSpPr txBox="1">
            <a:spLocks noChangeArrowheads="1"/>
          </p:cNvSpPr>
          <p:nvPr/>
        </p:nvSpPr>
        <p:spPr bwMode="auto">
          <a:xfrm>
            <a:off x="7610475" y="1816100"/>
            <a:ext cx="312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3</a:t>
            </a:r>
          </a:p>
        </p:txBody>
      </p:sp>
      <p:grpSp>
        <p:nvGrpSpPr>
          <p:cNvPr id="12328" name="Group 39"/>
          <p:cNvGrpSpPr>
            <a:grpSpLocks/>
          </p:cNvGrpSpPr>
          <p:nvPr/>
        </p:nvGrpSpPr>
        <p:grpSpPr bwMode="auto">
          <a:xfrm>
            <a:off x="7781925" y="1366838"/>
            <a:ext cx="720725" cy="1273175"/>
            <a:chOff x="5082" y="861"/>
            <a:chExt cx="454" cy="802"/>
          </a:xfrm>
        </p:grpSpPr>
        <p:sp>
          <p:nvSpPr>
            <p:cNvPr id="12453" name="Rectangle 40"/>
            <p:cNvSpPr>
              <a:spLocks noChangeArrowheads="1"/>
            </p:cNvSpPr>
            <p:nvPr/>
          </p:nvSpPr>
          <p:spPr bwMode="auto">
            <a:xfrm>
              <a:off x="5150" y="874"/>
              <a:ext cx="386" cy="7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454" name="Group 41"/>
            <p:cNvGrpSpPr>
              <a:grpSpLocks/>
            </p:cNvGrpSpPr>
            <p:nvPr/>
          </p:nvGrpSpPr>
          <p:grpSpPr bwMode="auto">
            <a:xfrm>
              <a:off x="5082" y="861"/>
              <a:ext cx="434" cy="308"/>
              <a:chOff x="969" y="1167"/>
              <a:chExt cx="434" cy="308"/>
            </a:xfrm>
          </p:grpSpPr>
          <p:sp>
            <p:nvSpPr>
              <p:cNvPr id="12461" name="Text Box 42"/>
              <p:cNvSpPr txBox="1">
                <a:spLocks noChangeArrowheads="1"/>
              </p:cNvSpPr>
              <p:nvPr/>
            </p:nvSpPr>
            <p:spPr bwMode="auto">
              <a:xfrm>
                <a:off x="1199" y="1216"/>
                <a:ext cx="20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12462" name="Text Box 43"/>
              <p:cNvSpPr txBox="1">
                <a:spLocks noChangeArrowheads="1"/>
              </p:cNvSpPr>
              <p:nvPr/>
            </p:nvSpPr>
            <p:spPr bwMode="auto">
              <a:xfrm rot="-5400000">
                <a:off x="959" y="1177"/>
                <a:ext cx="3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latin typeface="Arial" charset="0"/>
                    <a:cs typeface="Arial" charset="0"/>
                  </a:rPr>
                  <a:t>…</a:t>
                </a:r>
                <a:endParaRPr lang="en-US" sz="2400">
                  <a:latin typeface="Arial" charset="0"/>
                </a:endParaRPr>
              </a:p>
            </p:txBody>
          </p:sp>
        </p:grpSp>
        <p:grpSp>
          <p:nvGrpSpPr>
            <p:cNvPr id="12455" name="Group 44"/>
            <p:cNvGrpSpPr>
              <a:grpSpLocks/>
            </p:cNvGrpSpPr>
            <p:nvPr/>
          </p:nvGrpSpPr>
          <p:grpSpPr bwMode="auto">
            <a:xfrm>
              <a:off x="5082" y="1355"/>
              <a:ext cx="434" cy="308"/>
              <a:chOff x="969" y="1167"/>
              <a:chExt cx="434" cy="308"/>
            </a:xfrm>
          </p:grpSpPr>
          <p:sp>
            <p:nvSpPr>
              <p:cNvPr id="12459" name="Text Box 45"/>
              <p:cNvSpPr txBox="1">
                <a:spLocks noChangeArrowheads="1"/>
              </p:cNvSpPr>
              <p:nvPr/>
            </p:nvSpPr>
            <p:spPr bwMode="auto">
              <a:xfrm>
                <a:off x="1199" y="1216"/>
                <a:ext cx="20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12460" name="Text Box 46"/>
              <p:cNvSpPr txBox="1">
                <a:spLocks noChangeArrowheads="1"/>
              </p:cNvSpPr>
              <p:nvPr/>
            </p:nvSpPr>
            <p:spPr bwMode="auto">
              <a:xfrm rot="-5400000">
                <a:off x="959" y="1177"/>
                <a:ext cx="3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latin typeface="Arial" charset="0"/>
                    <a:cs typeface="Arial" charset="0"/>
                  </a:rPr>
                  <a:t>…</a:t>
                </a:r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12456" name="Line 47"/>
            <p:cNvSpPr>
              <a:spLocks noChangeShapeType="1"/>
            </p:cNvSpPr>
            <p:nvPr/>
          </p:nvSpPr>
          <p:spPr bwMode="auto">
            <a:xfrm>
              <a:off x="5153" y="1159"/>
              <a:ext cx="37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57" name="Line 48"/>
            <p:cNvSpPr>
              <a:spLocks noChangeShapeType="1"/>
            </p:cNvSpPr>
            <p:nvPr/>
          </p:nvSpPr>
          <p:spPr bwMode="auto">
            <a:xfrm>
              <a:off x="5158" y="1360"/>
              <a:ext cx="37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58" name="Text Box 49"/>
            <p:cNvSpPr txBox="1">
              <a:spLocks noChangeArrowheads="1"/>
            </p:cNvSpPr>
            <p:nvPr/>
          </p:nvSpPr>
          <p:spPr bwMode="auto">
            <a:xfrm>
              <a:off x="5312" y="1154"/>
              <a:ext cx="20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B</a:t>
              </a:r>
            </a:p>
          </p:txBody>
        </p:sp>
      </p:grpSp>
      <p:grpSp>
        <p:nvGrpSpPr>
          <p:cNvPr id="12329" name="Group 50"/>
          <p:cNvGrpSpPr>
            <a:grpSpLocks/>
          </p:cNvGrpSpPr>
          <p:nvPr/>
        </p:nvGrpSpPr>
        <p:grpSpPr bwMode="auto">
          <a:xfrm>
            <a:off x="7610475" y="4227513"/>
            <a:ext cx="892175" cy="1273175"/>
            <a:chOff x="4974" y="3023"/>
            <a:chExt cx="562" cy="802"/>
          </a:xfrm>
        </p:grpSpPr>
        <p:sp>
          <p:nvSpPr>
            <p:cNvPr id="12442" name="Rectangle 51"/>
            <p:cNvSpPr>
              <a:spLocks noChangeArrowheads="1"/>
            </p:cNvSpPr>
            <p:nvPr/>
          </p:nvSpPr>
          <p:spPr bwMode="auto">
            <a:xfrm>
              <a:off x="5150" y="3036"/>
              <a:ext cx="386" cy="7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443" name="Group 52"/>
            <p:cNvGrpSpPr>
              <a:grpSpLocks/>
            </p:cNvGrpSpPr>
            <p:nvPr/>
          </p:nvGrpSpPr>
          <p:grpSpPr bwMode="auto">
            <a:xfrm>
              <a:off x="5082" y="3023"/>
              <a:ext cx="434" cy="308"/>
              <a:chOff x="969" y="1167"/>
              <a:chExt cx="434" cy="308"/>
            </a:xfrm>
          </p:grpSpPr>
          <p:sp>
            <p:nvSpPr>
              <p:cNvPr id="12451" name="Text Box 53"/>
              <p:cNvSpPr txBox="1">
                <a:spLocks noChangeArrowheads="1"/>
              </p:cNvSpPr>
              <p:nvPr/>
            </p:nvSpPr>
            <p:spPr bwMode="auto">
              <a:xfrm>
                <a:off x="1199" y="1216"/>
                <a:ext cx="20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 b="0"/>
                  <a:t>C</a:t>
                </a:r>
              </a:p>
            </p:txBody>
          </p:sp>
          <p:sp>
            <p:nvSpPr>
              <p:cNvPr id="12452" name="Text Box 54"/>
              <p:cNvSpPr txBox="1">
                <a:spLocks noChangeArrowheads="1"/>
              </p:cNvSpPr>
              <p:nvPr/>
            </p:nvSpPr>
            <p:spPr bwMode="auto">
              <a:xfrm rot="-5400000">
                <a:off x="959" y="1177"/>
                <a:ext cx="3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latin typeface="Arial" charset="0"/>
                    <a:cs typeface="Arial" charset="0"/>
                  </a:rPr>
                  <a:t>…</a:t>
                </a:r>
                <a:endParaRPr lang="en-US" sz="2400">
                  <a:latin typeface="Arial" charset="0"/>
                </a:endParaRPr>
              </a:p>
            </p:txBody>
          </p:sp>
        </p:grpSp>
        <p:grpSp>
          <p:nvGrpSpPr>
            <p:cNvPr id="12444" name="Group 55"/>
            <p:cNvGrpSpPr>
              <a:grpSpLocks/>
            </p:cNvGrpSpPr>
            <p:nvPr/>
          </p:nvGrpSpPr>
          <p:grpSpPr bwMode="auto">
            <a:xfrm>
              <a:off x="5082" y="3517"/>
              <a:ext cx="435" cy="308"/>
              <a:chOff x="969" y="1167"/>
              <a:chExt cx="435" cy="308"/>
            </a:xfrm>
          </p:grpSpPr>
          <p:sp>
            <p:nvSpPr>
              <p:cNvPr id="12449" name="Text Box 56"/>
              <p:cNvSpPr txBox="1">
                <a:spLocks noChangeArrowheads="1"/>
              </p:cNvSpPr>
              <p:nvPr/>
            </p:nvSpPr>
            <p:spPr bwMode="auto">
              <a:xfrm>
                <a:off x="1199" y="1216"/>
                <a:ext cx="205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 b="0"/>
                  <a:t>C</a:t>
                </a:r>
              </a:p>
            </p:txBody>
          </p:sp>
          <p:sp>
            <p:nvSpPr>
              <p:cNvPr id="12450" name="Text Box 57"/>
              <p:cNvSpPr txBox="1">
                <a:spLocks noChangeArrowheads="1"/>
              </p:cNvSpPr>
              <p:nvPr/>
            </p:nvSpPr>
            <p:spPr bwMode="auto">
              <a:xfrm rot="-5400000">
                <a:off x="959" y="1177"/>
                <a:ext cx="3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latin typeface="Arial" charset="0"/>
                    <a:cs typeface="Arial" charset="0"/>
                  </a:rPr>
                  <a:t>…</a:t>
                </a:r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12445" name="Text Box 58"/>
            <p:cNvSpPr txBox="1">
              <a:spLocks noChangeArrowheads="1"/>
            </p:cNvSpPr>
            <p:nvPr/>
          </p:nvSpPr>
          <p:spPr bwMode="auto">
            <a:xfrm>
              <a:off x="4974" y="3306"/>
              <a:ext cx="19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5</a:t>
              </a:r>
            </a:p>
          </p:txBody>
        </p:sp>
        <p:sp>
          <p:nvSpPr>
            <p:cNvPr id="12446" name="Line 59"/>
            <p:cNvSpPr>
              <a:spLocks noChangeShapeType="1"/>
            </p:cNvSpPr>
            <p:nvPr/>
          </p:nvSpPr>
          <p:spPr bwMode="auto">
            <a:xfrm>
              <a:off x="5153" y="3321"/>
              <a:ext cx="37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47" name="Line 60"/>
            <p:cNvSpPr>
              <a:spLocks noChangeShapeType="1"/>
            </p:cNvSpPr>
            <p:nvPr/>
          </p:nvSpPr>
          <p:spPr bwMode="auto">
            <a:xfrm>
              <a:off x="5158" y="3522"/>
              <a:ext cx="37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48" name="Text Box 61"/>
            <p:cNvSpPr txBox="1">
              <a:spLocks noChangeArrowheads="1"/>
            </p:cNvSpPr>
            <p:nvPr/>
          </p:nvSpPr>
          <p:spPr bwMode="auto">
            <a:xfrm>
              <a:off x="5307" y="3316"/>
              <a:ext cx="21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D</a:t>
              </a:r>
            </a:p>
          </p:txBody>
        </p:sp>
      </p:grpSp>
      <p:sp>
        <p:nvSpPr>
          <p:cNvPr id="12330" name="Rectangle 62"/>
          <p:cNvSpPr>
            <a:spLocks noChangeArrowheads="1"/>
          </p:cNvSpPr>
          <p:nvPr/>
        </p:nvSpPr>
        <p:spPr bwMode="auto">
          <a:xfrm>
            <a:off x="4845050" y="1387475"/>
            <a:ext cx="612775" cy="1244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31" name="Group 63"/>
          <p:cNvGrpSpPr>
            <a:grpSpLocks/>
          </p:cNvGrpSpPr>
          <p:nvPr/>
        </p:nvGrpSpPr>
        <p:grpSpPr bwMode="auto">
          <a:xfrm>
            <a:off x="4737100" y="1366838"/>
            <a:ext cx="677863" cy="488950"/>
            <a:chOff x="969" y="1167"/>
            <a:chExt cx="427" cy="308"/>
          </a:xfrm>
        </p:grpSpPr>
        <p:sp>
          <p:nvSpPr>
            <p:cNvPr id="12440" name="Text Box 64"/>
            <p:cNvSpPr txBox="1">
              <a:spLocks noChangeArrowheads="1"/>
            </p:cNvSpPr>
            <p:nvPr/>
          </p:nvSpPr>
          <p:spPr bwMode="auto">
            <a:xfrm>
              <a:off x="1206" y="1216"/>
              <a:ext cx="1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F</a:t>
              </a:r>
            </a:p>
          </p:txBody>
        </p:sp>
        <p:sp>
          <p:nvSpPr>
            <p:cNvPr id="12441" name="Text Box 65"/>
            <p:cNvSpPr txBox="1">
              <a:spLocks noChangeArrowheads="1"/>
            </p:cNvSpPr>
            <p:nvPr/>
          </p:nvSpPr>
          <p:spPr bwMode="auto">
            <a:xfrm rot="-5400000">
              <a:off x="959" y="1177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latin typeface="Arial" charset="0"/>
                  <a:cs typeface="Arial" charset="0"/>
                </a:rPr>
                <a:t>…</a:t>
              </a:r>
              <a:endParaRPr lang="en-US" sz="2400">
                <a:latin typeface="Arial" charset="0"/>
              </a:endParaRPr>
            </a:p>
          </p:txBody>
        </p:sp>
      </p:grpSp>
      <p:grpSp>
        <p:nvGrpSpPr>
          <p:cNvPr id="12332" name="Group 66"/>
          <p:cNvGrpSpPr>
            <a:grpSpLocks/>
          </p:cNvGrpSpPr>
          <p:nvPr/>
        </p:nvGrpSpPr>
        <p:grpSpPr bwMode="auto">
          <a:xfrm>
            <a:off x="4737100" y="2151063"/>
            <a:ext cx="677863" cy="488950"/>
            <a:chOff x="969" y="1167"/>
            <a:chExt cx="427" cy="308"/>
          </a:xfrm>
        </p:grpSpPr>
        <p:sp>
          <p:nvSpPr>
            <p:cNvPr id="12438" name="Text Box 67"/>
            <p:cNvSpPr txBox="1">
              <a:spLocks noChangeArrowheads="1"/>
            </p:cNvSpPr>
            <p:nvPr/>
          </p:nvSpPr>
          <p:spPr bwMode="auto">
            <a:xfrm>
              <a:off x="1206" y="1216"/>
              <a:ext cx="1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F</a:t>
              </a:r>
            </a:p>
          </p:txBody>
        </p:sp>
        <p:sp>
          <p:nvSpPr>
            <p:cNvPr id="12439" name="Text Box 68"/>
            <p:cNvSpPr txBox="1">
              <a:spLocks noChangeArrowheads="1"/>
            </p:cNvSpPr>
            <p:nvPr/>
          </p:nvSpPr>
          <p:spPr bwMode="auto">
            <a:xfrm rot="-5400000">
              <a:off x="959" y="1177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latin typeface="Arial" charset="0"/>
                  <a:cs typeface="Arial" charset="0"/>
                </a:rPr>
                <a:t>…</a:t>
              </a:r>
              <a:endParaRPr lang="en-US" sz="2400">
                <a:latin typeface="Arial" charset="0"/>
              </a:endParaRPr>
            </a:p>
          </p:txBody>
        </p:sp>
      </p:grpSp>
      <p:sp>
        <p:nvSpPr>
          <p:cNvPr id="12333" name="Text Box 69"/>
          <p:cNvSpPr txBox="1">
            <a:spLocks noChangeArrowheads="1"/>
          </p:cNvSpPr>
          <p:nvPr/>
        </p:nvSpPr>
        <p:spPr bwMode="auto">
          <a:xfrm>
            <a:off x="4437063" y="1816100"/>
            <a:ext cx="441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14</a:t>
            </a:r>
          </a:p>
        </p:txBody>
      </p:sp>
      <p:sp>
        <p:nvSpPr>
          <p:cNvPr id="12334" name="Line 70"/>
          <p:cNvSpPr>
            <a:spLocks noChangeShapeType="1"/>
          </p:cNvSpPr>
          <p:nvPr/>
        </p:nvSpPr>
        <p:spPr bwMode="auto">
          <a:xfrm>
            <a:off x="4849813" y="1839913"/>
            <a:ext cx="5984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35" name="Line 71"/>
          <p:cNvSpPr>
            <a:spLocks noChangeShapeType="1"/>
          </p:cNvSpPr>
          <p:nvPr/>
        </p:nvSpPr>
        <p:spPr bwMode="auto">
          <a:xfrm>
            <a:off x="4846638" y="2159000"/>
            <a:ext cx="5984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Rectangle 72"/>
          <p:cNvSpPr>
            <a:spLocks noChangeArrowheads="1"/>
          </p:cNvSpPr>
          <p:nvPr/>
        </p:nvSpPr>
        <p:spPr bwMode="auto">
          <a:xfrm>
            <a:off x="4845050" y="1849438"/>
            <a:ext cx="101600" cy="3048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37" name="Group 73"/>
          <p:cNvGrpSpPr>
            <a:grpSpLocks/>
          </p:cNvGrpSpPr>
          <p:nvPr/>
        </p:nvGrpSpPr>
        <p:grpSpPr bwMode="auto">
          <a:xfrm>
            <a:off x="6188075" y="1366838"/>
            <a:ext cx="892175" cy="1273175"/>
            <a:chOff x="4078" y="861"/>
            <a:chExt cx="562" cy="802"/>
          </a:xfrm>
        </p:grpSpPr>
        <p:sp>
          <p:nvSpPr>
            <p:cNvPr id="12427" name="Rectangle 74"/>
            <p:cNvSpPr>
              <a:spLocks noChangeArrowheads="1"/>
            </p:cNvSpPr>
            <p:nvPr/>
          </p:nvSpPr>
          <p:spPr bwMode="auto">
            <a:xfrm>
              <a:off x="4254" y="874"/>
              <a:ext cx="386" cy="78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428" name="Group 75"/>
            <p:cNvGrpSpPr>
              <a:grpSpLocks/>
            </p:cNvGrpSpPr>
            <p:nvPr/>
          </p:nvGrpSpPr>
          <p:grpSpPr bwMode="auto">
            <a:xfrm>
              <a:off x="4186" y="861"/>
              <a:ext cx="434" cy="308"/>
              <a:chOff x="969" y="1167"/>
              <a:chExt cx="434" cy="308"/>
            </a:xfrm>
          </p:grpSpPr>
          <p:sp>
            <p:nvSpPr>
              <p:cNvPr id="12436" name="Text Box 76"/>
              <p:cNvSpPr txBox="1">
                <a:spLocks noChangeArrowheads="1"/>
              </p:cNvSpPr>
              <p:nvPr/>
            </p:nvSpPr>
            <p:spPr bwMode="auto">
              <a:xfrm>
                <a:off x="1199" y="1216"/>
                <a:ext cx="20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12437" name="Text Box 77"/>
              <p:cNvSpPr txBox="1">
                <a:spLocks noChangeArrowheads="1"/>
              </p:cNvSpPr>
              <p:nvPr/>
            </p:nvSpPr>
            <p:spPr bwMode="auto">
              <a:xfrm rot="-5400000">
                <a:off x="959" y="1177"/>
                <a:ext cx="3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latin typeface="Arial" charset="0"/>
                    <a:cs typeface="Arial" charset="0"/>
                  </a:rPr>
                  <a:t>…</a:t>
                </a:r>
                <a:endParaRPr lang="en-US" sz="2400">
                  <a:latin typeface="Arial" charset="0"/>
                </a:endParaRPr>
              </a:p>
            </p:txBody>
          </p:sp>
        </p:grpSp>
        <p:grpSp>
          <p:nvGrpSpPr>
            <p:cNvPr id="12429" name="Group 78"/>
            <p:cNvGrpSpPr>
              <a:grpSpLocks/>
            </p:cNvGrpSpPr>
            <p:nvPr/>
          </p:nvGrpSpPr>
          <p:grpSpPr bwMode="auto">
            <a:xfrm>
              <a:off x="4186" y="1355"/>
              <a:ext cx="434" cy="308"/>
              <a:chOff x="969" y="1167"/>
              <a:chExt cx="434" cy="308"/>
            </a:xfrm>
          </p:grpSpPr>
          <p:sp>
            <p:nvSpPr>
              <p:cNvPr id="12434" name="Text Box 79"/>
              <p:cNvSpPr txBox="1">
                <a:spLocks noChangeArrowheads="1"/>
              </p:cNvSpPr>
              <p:nvPr/>
            </p:nvSpPr>
            <p:spPr bwMode="auto">
              <a:xfrm>
                <a:off x="1199" y="1216"/>
                <a:ext cx="204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1600" b="0"/>
                  <a:t>A</a:t>
                </a:r>
              </a:p>
            </p:txBody>
          </p:sp>
          <p:sp>
            <p:nvSpPr>
              <p:cNvPr id="12435" name="Text Box 80"/>
              <p:cNvSpPr txBox="1">
                <a:spLocks noChangeArrowheads="1"/>
              </p:cNvSpPr>
              <p:nvPr/>
            </p:nvSpPr>
            <p:spPr bwMode="auto">
              <a:xfrm rot="-5400000">
                <a:off x="959" y="1177"/>
                <a:ext cx="308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sz="2400">
                    <a:latin typeface="Arial" charset="0"/>
                    <a:cs typeface="Arial" charset="0"/>
                  </a:rPr>
                  <a:t>…</a:t>
                </a:r>
                <a:endParaRPr lang="en-US" sz="2400">
                  <a:latin typeface="Arial" charset="0"/>
                </a:endParaRPr>
              </a:p>
            </p:txBody>
          </p:sp>
        </p:grpSp>
        <p:sp>
          <p:nvSpPr>
            <p:cNvPr id="12430" name="Text Box 81"/>
            <p:cNvSpPr txBox="1">
              <a:spLocks noChangeArrowheads="1"/>
            </p:cNvSpPr>
            <p:nvPr/>
          </p:nvSpPr>
          <p:spPr bwMode="auto">
            <a:xfrm>
              <a:off x="4078" y="1144"/>
              <a:ext cx="19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7</a:t>
              </a:r>
            </a:p>
          </p:txBody>
        </p:sp>
        <p:sp>
          <p:nvSpPr>
            <p:cNvPr id="12431" name="Line 82"/>
            <p:cNvSpPr>
              <a:spLocks noChangeShapeType="1"/>
            </p:cNvSpPr>
            <p:nvPr/>
          </p:nvSpPr>
          <p:spPr bwMode="auto">
            <a:xfrm>
              <a:off x="4257" y="1159"/>
              <a:ext cx="37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32" name="Line 83"/>
            <p:cNvSpPr>
              <a:spLocks noChangeShapeType="1"/>
            </p:cNvSpPr>
            <p:nvPr/>
          </p:nvSpPr>
          <p:spPr bwMode="auto">
            <a:xfrm>
              <a:off x="4262" y="1360"/>
              <a:ext cx="377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33" name="Rectangle 84"/>
            <p:cNvSpPr>
              <a:spLocks noChangeArrowheads="1"/>
            </p:cNvSpPr>
            <p:nvPr/>
          </p:nvSpPr>
          <p:spPr bwMode="auto">
            <a:xfrm>
              <a:off x="4253" y="1160"/>
              <a:ext cx="64" cy="184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8" name="Rectangle 85"/>
          <p:cNvSpPr>
            <a:spLocks noChangeArrowheads="1"/>
          </p:cNvSpPr>
          <p:nvPr/>
        </p:nvSpPr>
        <p:spPr bwMode="auto">
          <a:xfrm>
            <a:off x="6467475" y="4075113"/>
            <a:ext cx="612775" cy="1244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39" name="Group 86"/>
          <p:cNvGrpSpPr>
            <a:grpSpLocks/>
          </p:cNvGrpSpPr>
          <p:nvPr/>
        </p:nvGrpSpPr>
        <p:grpSpPr bwMode="auto">
          <a:xfrm>
            <a:off x="6359525" y="4054475"/>
            <a:ext cx="677863" cy="488950"/>
            <a:chOff x="969" y="1167"/>
            <a:chExt cx="427" cy="308"/>
          </a:xfrm>
        </p:grpSpPr>
        <p:sp>
          <p:nvSpPr>
            <p:cNvPr id="12425" name="Text Box 87"/>
            <p:cNvSpPr txBox="1">
              <a:spLocks noChangeArrowheads="1"/>
            </p:cNvSpPr>
            <p:nvPr/>
          </p:nvSpPr>
          <p:spPr bwMode="auto">
            <a:xfrm>
              <a:off x="1206" y="1216"/>
              <a:ext cx="1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F</a:t>
              </a:r>
            </a:p>
          </p:txBody>
        </p:sp>
        <p:sp>
          <p:nvSpPr>
            <p:cNvPr id="12426" name="Text Box 88"/>
            <p:cNvSpPr txBox="1">
              <a:spLocks noChangeArrowheads="1"/>
            </p:cNvSpPr>
            <p:nvPr/>
          </p:nvSpPr>
          <p:spPr bwMode="auto">
            <a:xfrm rot="-5400000">
              <a:off x="959" y="1177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latin typeface="Arial" charset="0"/>
                  <a:cs typeface="Arial" charset="0"/>
                </a:rPr>
                <a:t>…</a:t>
              </a:r>
              <a:endParaRPr lang="en-US" sz="2400">
                <a:latin typeface="Arial" charset="0"/>
              </a:endParaRPr>
            </a:p>
          </p:txBody>
        </p:sp>
      </p:grpSp>
      <p:grpSp>
        <p:nvGrpSpPr>
          <p:cNvPr id="12340" name="Group 89"/>
          <p:cNvGrpSpPr>
            <a:grpSpLocks/>
          </p:cNvGrpSpPr>
          <p:nvPr/>
        </p:nvGrpSpPr>
        <p:grpSpPr bwMode="auto">
          <a:xfrm>
            <a:off x="6359525" y="4838700"/>
            <a:ext cx="677863" cy="488950"/>
            <a:chOff x="969" y="1167"/>
            <a:chExt cx="427" cy="308"/>
          </a:xfrm>
        </p:grpSpPr>
        <p:sp>
          <p:nvSpPr>
            <p:cNvPr id="12423" name="Text Box 90"/>
            <p:cNvSpPr txBox="1">
              <a:spLocks noChangeArrowheads="1"/>
            </p:cNvSpPr>
            <p:nvPr/>
          </p:nvSpPr>
          <p:spPr bwMode="auto">
            <a:xfrm>
              <a:off x="1206" y="1216"/>
              <a:ext cx="1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F</a:t>
              </a:r>
            </a:p>
          </p:txBody>
        </p:sp>
        <p:sp>
          <p:nvSpPr>
            <p:cNvPr id="12424" name="Text Box 91"/>
            <p:cNvSpPr txBox="1">
              <a:spLocks noChangeArrowheads="1"/>
            </p:cNvSpPr>
            <p:nvPr/>
          </p:nvSpPr>
          <p:spPr bwMode="auto">
            <a:xfrm rot="-5400000">
              <a:off x="959" y="1177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latin typeface="Arial" charset="0"/>
                  <a:cs typeface="Arial" charset="0"/>
                </a:rPr>
                <a:t>…</a:t>
              </a:r>
              <a:endParaRPr lang="en-US" sz="2400">
                <a:latin typeface="Arial" charset="0"/>
              </a:endParaRPr>
            </a:p>
          </p:txBody>
        </p:sp>
      </p:grpSp>
      <p:sp>
        <p:nvSpPr>
          <p:cNvPr id="12341" name="Text Box 92"/>
          <p:cNvSpPr txBox="1">
            <a:spLocks noChangeArrowheads="1"/>
          </p:cNvSpPr>
          <p:nvPr/>
        </p:nvSpPr>
        <p:spPr bwMode="auto">
          <a:xfrm>
            <a:off x="5930900" y="4503738"/>
            <a:ext cx="569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200</a:t>
            </a:r>
          </a:p>
        </p:txBody>
      </p:sp>
      <p:sp>
        <p:nvSpPr>
          <p:cNvPr id="12342" name="Line 93"/>
          <p:cNvSpPr>
            <a:spLocks noChangeShapeType="1"/>
          </p:cNvSpPr>
          <p:nvPr/>
        </p:nvSpPr>
        <p:spPr bwMode="auto">
          <a:xfrm>
            <a:off x="6472238" y="4527550"/>
            <a:ext cx="5984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43" name="Line 94"/>
          <p:cNvSpPr>
            <a:spLocks noChangeShapeType="1"/>
          </p:cNvSpPr>
          <p:nvPr/>
        </p:nvSpPr>
        <p:spPr bwMode="auto">
          <a:xfrm>
            <a:off x="6480175" y="4846638"/>
            <a:ext cx="59848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44" name="Rectangle 95"/>
          <p:cNvSpPr>
            <a:spLocks noChangeArrowheads="1"/>
          </p:cNvSpPr>
          <p:nvPr/>
        </p:nvSpPr>
        <p:spPr bwMode="auto">
          <a:xfrm>
            <a:off x="6467475" y="4538663"/>
            <a:ext cx="101600" cy="3048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45" name="Rectangle 96"/>
          <p:cNvSpPr>
            <a:spLocks noChangeArrowheads="1"/>
          </p:cNvSpPr>
          <p:nvPr/>
        </p:nvSpPr>
        <p:spPr bwMode="auto">
          <a:xfrm>
            <a:off x="4845050" y="3262313"/>
            <a:ext cx="612775" cy="1244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46" name="Group 97"/>
          <p:cNvGrpSpPr>
            <a:grpSpLocks/>
          </p:cNvGrpSpPr>
          <p:nvPr/>
        </p:nvGrpSpPr>
        <p:grpSpPr bwMode="auto">
          <a:xfrm>
            <a:off x="4737100" y="3241675"/>
            <a:ext cx="677863" cy="488950"/>
            <a:chOff x="969" y="1167"/>
            <a:chExt cx="427" cy="308"/>
          </a:xfrm>
        </p:grpSpPr>
        <p:sp>
          <p:nvSpPr>
            <p:cNvPr id="12421" name="Text Box 98"/>
            <p:cNvSpPr txBox="1">
              <a:spLocks noChangeArrowheads="1"/>
            </p:cNvSpPr>
            <p:nvPr/>
          </p:nvSpPr>
          <p:spPr bwMode="auto">
            <a:xfrm>
              <a:off x="1206" y="1216"/>
              <a:ext cx="1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F</a:t>
              </a:r>
            </a:p>
          </p:txBody>
        </p:sp>
        <p:sp>
          <p:nvSpPr>
            <p:cNvPr id="12422" name="Text Box 99"/>
            <p:cNvSpPr txBox="1">
              <a:spLocks noChangeArrowheads="1"/>
            </p:cNvSpPr>
            <p:nvPr/>
          </p:nvSpPr>
          <p:spPr bwMode="auto">
            <a:xfrm rot="-5400000">
              <a:off x="959" y="1177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latin typeface="Arial" charset="0"/>
                  <a:cs typeface="Arial" charset="0"/>
                </a:rPr>
                <a:t>…</a:t>
              </a:r>
              <a:endParaRPr lang="en-US" sz="2400">
                <a:latin typeface="Arial" charset="0"/>
              </a:endParaRPr>
            </a:p>
          </p:txBody>
        </p:sp>
      </p:grpSp>
      <p:grpSp>
        <p:nvGrpSpPr>
          <p:cNvPr id="12347" name="Group 100"/>
          <p:cNvGrpSpPr>
            <a:grpSpLocks/>
          </p:cNvGrpSpPr>
          <p:nvPr/>
        </p:nvGrpSpPr>
        <p:grpSpPr bwMode="auto">
          <a:xfrm>
            <a:off x="4737100" y="4025900"/>
            <a:ext cx="677863" cy="488950"/>
            <a:chOff x="969" y="1167"/>
            <a:chExt cx="427" cy="308"/>
          </a:xfrm>
        </p:grpSpPr>
        <p:sp>
          <p:nvSpPr>
            <p:cNvPr id="12419" name="Text Box 101"/>
            <p:cNvSpPr txBox="1">
              <a:spLocks noChangeArrowheads="1"/>
            </p:cNvSpPr>
            <p:nvPr/>
          </p:nvSpPr>
          <p:spPr bwMode="auto">
            <a:xfrm>
              <a:off x="1206" y="1216"/>
              <a:ext cx="1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F</a:t>
              </a:r>
            </a:p>
          </p:txBody>
        </p:sp>
        <p:sp>
          <p:nvSpPr>
            <p:cNvPr id="12420" name="Text Box 102"/>
            <p:cNvSpPr txBox="1">
              <a:spLocks noChangeArrowheads="1"/>
            </p:cNvSpPr>
            <p:nvPr/>
          </p:nvSpPr>
          <p:spPr bwMode="auto">
            <a:xfrm rot="-5400000">
              <a:off x="959" y="1177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latin typeface="Arial" charset="0"/>
                  <a:cs typeface="Arial" charset="0"/>
                </a:rPr>
                <a:t>…</a:t>
              </a:r>
              <a:endParaRPr lang="en-US" sz="2400">
                <a:latin typeface="Arial" charset="0"/>
              </a:endParaRPr>
            </a:p>
          </p:txBody>
        </p:sp>
      </p:grpSp>
      <p:sp>
        <p:nvSpPr>
          <p:cNvPr id="12348" name="Line 103"/>
          <p:cNvSpPr>
            <a:spLocks noChangeShapeType="1"/>
          </p:cNvSpPr>
          <p:nvPr/>
        </p:nvSpPr>
        <p:spPr bwMode="auto">
          <a:xfrm>
            <a:off x="4849813" y="3714750"/>
            <a:ext cx="5984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49" name="Line 104"/>
          <p:cNvSpPr>
            <a:spLocks noChangeShapeType="1"/>
          </p:cNvSpPr>
          <p:nvPr/>
        </p:nvSpPr>
        <p:spPr bwMode="auto">
          <a:xfrm>
            <a:off x="4846638" y="4033838"/>
            <a:ext cx="5984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50" name="Group 105"/>
          <p:cNvGrpSpPr>
            <a:grpSpLocks/>
          </p:cNvGrpSpPr>
          <p:nvPr/>
        </p:nvGrpSpPr>
        <p:grpSpPr bwMode="auto">
          <a:xfrm>
            <a:off x="190499" y="1387475"/>
            <a:ext cx="2271713" cy="2428875"/>
            <a:chOff x="340" y="998"/>
            <a:chExt cx="1183" cy="1530"/>
          </a:xfrm>
        </p:grpSpPr>
        <p:sp>
          <p:nvSpPr>
            <p:cNvPr id="12397" name="Rectangle 106"/>
            <p:cNvSpPr>
              <a:spLocks noChangeArrowheads="1"/>
            </p:cNvSpPr>
            <p:nvPr/>
          </p:nvSpPr>
          <p:spPr bwMode="auto">
            <a:xfrm>
              <a:off x="1263" y="2273"/>
              <a:ext cx="260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F</a:t>
              </a:r>
            </a:p>
          </p:txBody>
        </p:sp>
        <p:sp>
          <p:nvSpPr>
            <p:cNvPr id="12398" name="Rectangle 107"/>
            <p:cNvSpPr>
              <a:spLocks noChangeArrowheads="1"/>
            </p:cNvSpPr>
            <p:nvPr/>
          </p:nvSpPr>
          <p:spPr bwMode="auto">
            <a:xfrm>
              <a:off x="340" y="2273"/>
              <a:ext cx="923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*</a:t>
              </a:r>
            </a:p>
          </p:txBody>
        </p:sp>
        <p:sp>
          <p:nvSpPr>
            <p:cNvPr id="12399" name="Rectangle 108"/>
            <p:cNvSpPr>
              <a:spLocks noChangeArrowheads="1"/>
            </p:cNvSpPr>
            <p:nvPr/>
          </p:nvSpPr>
          <p:spPr bwMode="auto">
            <a:xfrm>
              <a:off x="1263" y="2018"/>
              <a:ext cx="260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E</a:t>
              </a:r>
            </a:p>
          </p:txBody>
        </p:sp>
        <p:sp>
          <p:nvSpPr>
            <p:cNvPr id="12400" name="Rectangle 109"/>
            <p:cNvSpPr>
              <a:spLocks noChangeArrowheads="1"/>
            </p:cNvSpPr>
            <p:nvPr/>
          </p:nvSpPr>
          <p:spPr bwMode="auto">
            <a:xfrm>
              <a:off x="340" y="2018"/>
              <a:ext cx="923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5.*.*.*</a:t>
              </a:r>
            </a:p>
          </p:txBody>
        </p:sp>
        <p:sp>
          <p:nvSpPr>
            <p:cNvPr id="12401" name="Rectangle 110"/>
            <p:cNvSpPr>
              <a:spLocks noChangeArrowheads="1"/>
            </p:cNvSpPr>
            <p:nvPr/>
          </p:nvSpPr>
          <p:spPr bwMode="auto">
            <a:xfrm>
              <a:off x="1263" y="1763"/>
              <a:ext cx="260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D</a:t>
              </a:r>
            </a:p>
          </p:txBody>
        </p:sp>
        <p:sp>
          <p:nvSpPr>
            <p:cNvPr id="12402" name="Rectangle 111"/>
            <p:cNvSpPr>
              <a:spLocks noChangeArrowheads="1"/>
            </p:cNvSpPr>
            <p:nvPr/>
          </p:nvSpPr>
          <p:spPr bwMode="auto">
            <a:xfrm>
              <a:off x="340" y="1763"/>
              <a:ext cx="923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10.18.200.5</a:t>
              </a:r>
            </a:p>
          </p:txBody>
        </p:sp>
        <p:sp>
          <p:nvSpPr>
            <p:cNvPr id="12403" name="Rectangle 112"/>
            <p:cNvSpPr>
              <a:spLocks noChangeArrowheads="1"/>
            </p:cNvSpPr>
            <p:nvPr/>
          </p:nvSpPr>
          <p:spPr bwMode="auto">
            <a:xfrm>
              <a:off x="1263" y="1508"/>
              <a:ext cx="260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C</a:t>
              </a:r>
            </a:p>
          </p:txBody>
        </p:sp>
        <p:sp>
          <p:nvSpPr>
            <p:cNvPr id="12404" name="Rectangle 113"/>
            <p:cNvSpPr>
              <a:spLocks noChangeArrowheads="1"/>
            </p:cNvSpPr>
            <p:nvPr/>
          </p:nvSpPr>
          <p:spPr bwMode="auto">
            <a:xfrm>
              <a:off x="340" y="1508"/>
              <a:ext cx="923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10.18.200.*</a:t>
              </a:r>
            </a:p>
          </p:txBody>
        </p:sp>
        <p:sp>
          <p:nvSpPr>
            <p:cNvPr id="12405" name="Rectangle 114"/>
            <p:cNvSpPr>
              <a:spLocks noChangeArrowheads="1"/>
            </p:cNvSpPr>
            <p:nvPr/>
          </p:nvSpPr>
          <p:spPr bwMode="auto">
            <a:xfrm>
              <a:off x="1263" y="1253"/>
              <a:ext cx="260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B</a:t>
              </a:r>
            </a:p>
          </p:txBody>
        </p:sp>
        <p:sp>
          <p:nvSpPr>
            <p:cNvPr id="12406" name="Rectangle 115"/>
            <p:cNvSpPr>
              <a:spLocks noChangeArrowheads="1"/>
            </p:cNvSpPr>
            <p:nvPr/>
          </p:nvSpPr>
          <p:spPr bwMode="auto">
            <a:xfrm>
              <a:off x="340" y="1253"/>
              <a:ext cx="923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7.14.7.3</a:t>
              </a:r>
            </a:p>
          </p:txBody>
        </p:sp>
        <p:sp>
          <p:nvSpPr>
            <p:cNvPr id="12407" name="Rectangle 116"/>
            <p:cNvSpPr>
              <a:spLocks noChangeArrowheads="1"/>
            </p:cNvSpPr>
            <p:nvPr/>
          </p:nvSpPr>
          <p:spPr bwMode="auto">
            <a:xfrm>
              <a:off x="1263" y="998"/>
              <a:ext cx="260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A</a:t>
              </a:r>
            </a:p>
          </p:txBody>
        </p:sp>
        <p:sp>
          <p:nvSpPr>
            <p:cNvPr id="12408" name="Rectangle 117"/>
            <p:cNvSpPr>
              <a:spLocks noChangeArrowheads="1"/>
            </p:cNvSpPr>
            <p:nvPr/>
          </p:nvSpPr>
          <p:spPr bwMode="auto">
            <a:xfrm>
              <a:off x="340" y="998"/>
              <a:ext cx="923" cy="25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tIns="0" bIns="0" anchor="ctr"/>
            <a:lstStyle/>
            <a:p>
              <a:pPr>
                <a:lnSpc>
                  <a:spcPct val="100000"/>
                </a:lnSpc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itchFamily="-96" charset="2"/>
                <a:buNone/>
              </a:pPr>
              <a:r>
                <a:rPr lang="en-US" b="0"/>
                <a:t>7.14.*.*</a:t>
              </a:r>
            </a:p>
          </p:txBody>
        </p:sp>
        <p:sp>
          <p:nvSpPr>
            <p:cNvPr id="12409" name="Line 118"/>
            <p:cNvSpPr>
              <a:spLocks noChangeShapeType="1"/>
            </p:cNvSpPr>
            <p:nvPr/>
          </p:nvSpPr>
          <p:spPr bwMode="auto">
            <a:xfrm>
              <a:off x="340" y="998"/>
              <a:ext cx="1183" cy="0"/>
            </a:xfrm>
            <a:prstGeom prst="line">
              <a:avLst/>
            </a:prstGeom>
            <a:noFill/>
            <a:ln w="9525" cap="sq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bIns="0" anchor="ctr"/>
            <a:lstStyle/>
            <a:p>
              <a:endParaRPr lang="en-US"/>
            </a:p>
          </p:txBody>
        </p:sp>
        <p:sp>
          <p:nvSpPr>
            <p:cNvPr id="12410" name="Line 119"/>
            <p:cNvSpPr>
              <a:spLocks noChangeShapeType="1"/>
            </p:cNvSpPr>
            <p:nvPr/>
          </p:nvSpPr>
          <p:spPr bwMode="auto">
            <a:xfrm>
              <a:off x="340" y="1253"/>
              <a:ext cx="118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bIns="0" anchor="ctr"/>
            <a:lstStyle/>
            <a:p>
              <a:endParaRPr lang="en-US"/>
            </a:p>
          </p:txBody>
        </p:sp>
        <p:sp>
          <p:nvSpPr>
            <p:cNvPr id="12411" name="Line 120"/>
            <p:cNvSpPr>
              <a:spLocks noChangeShapeType="1"/>
            </p:cNvSpPr>
            <p:nvPr/>
          </p:nvSpPr>
          <p:spPr bwMode="auto">
            <a:xfrm>
              <a:off x="340" y="1508"/>
              <a:ext cx="118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bIns="0" anchor="ctr"/>
            <a:lstStyle/>
            <a:p>
              <a:endParaRPr lang="en-US"/>
            </a:p>
          </p:txBody>
        </p:sp>
        <p:sp>
          <p:nvSpPr>
            <p:cNvPr id="12412" name="Line 121"/>
            <p:cNvSpPr>
              <a:spLocks noChangeShapeType="1"/>
            </p:cNvSpPr>
            <p:nvPr/>
          </p:nvSpPr>
          <p:spPr bwMode="auto">
            <a:xfrm>
              <a:off x="340" y="1763"/>
              <a:ext cx="118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bIns="0" anchor="ctr"/>
            <a:lstStyle/>
            <a:p>
              <a:endParaRPr lang="en-US"/>
            </a:p>
          </p:txBody>
        </p:sp>
        <p:sp>
          <p:nvSpPr>
            <p:cNvPr id="12413" name="Line 122"/>
            <p:cNvSpPr>
              <a:spLocks noChangeShapeType="1"/>
            </p:cNvSpPr>
            <p:nvPr/>
          </p:nvSpPr>
          <p:spPr bwMode="auto">
            <a:xfrm>
              <a:off x="340" y="2018"/>
              <a:ext cx="118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bIns="0" anchor="ctr"/>
            <a:lstStyle/>
            <a:p>
              <a:endParaRPr lang="en-US"/>
            </a:p>
          </p:txBody>
        </p:sp>
        <p:sp>
          <p:nvSpPr>
            <p:cNvPr id="12414" name="Line 123"/>
            <p:cNvSpPr>
              <a:spLocks noChangeShapeType="1"/>
            </p:cNvSpPr>
            <p:nvPr/>
          </p:nvSpPr>
          <p:spPr bwMode="auto">
            <a:xfrm>
              <a:off x="340" y="2273"/>
              <a:ext cx="1183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bIns="0" anchor="ctr"/>
            <a:lstStyle/>
            <a:p>
              <a:endParaRPr lang="en-US"/>
            </a:p>
          </p:txBody>
        </p:sp>
        <p:sp>
          <p:nvSpPr>
            <p:cNvPr id="12415" name="Line 124"/>
            <p:cNvSpPr>
              <a:spLocks noChangeShapeType="1"/>
            </p:cNvSpPr>
            <p:nvPr/>
          </p:nvSpPr>
          <p:spPr bwMode="auto">
            <a:xfrm>
              <a:off x="340" y="2528"/>
              <a:ext cx="1183" cy="0"/>
            </a:xfrm>
            <a:prstGeom prst="line">
              <a:avLst/>
            </a:prstGeom>
            <a:noFill/>
            <a:ln w="9525" cap="sq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bIns="0" anchor="ctr"/>
            <a:lstStyle/>
            <a:p>
              <a:endParaRPr lang="en-US"/>
            </a:p>
          </p:txBody>
        </p:sp>
        <p:sp>
          <p:nvSpPr>
            <p:cNvPr id="12416" name="Line 125"/>
            <p:cNvSpPr>
              <a:spLocks noChangeShapeType="1"/>
            </p:cNvSpPr>
            <p:nvPr/>
          </p:nvSpPr>
          <p:spPr bwMode="auto">
            <a:xfrm>
              <a:off x="340" y="998"/>
              <a:ext cx="0" cy="1530"/>
            </a:xfrm>
            <a:prstGeom prst="line">
              <a:avLst/>
            </a:prstGeom>
            <a:noFill/>
            <a:ln w="9525" cap="sq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bIns="0" anchor="ctr"/>
            <a:lstStyle/>
            <a:p>
              <a:endParaRPr lang="en-US"/>
            </a:p>
          </p:txBody>
        </p:sp>
        <p:sp>
          <p:nvSpPr>
            <p:cNvPr id="12417" name="Line 126"/>
            <p:cNvSpPr>
              <a:spLocks noChangeShapeType="1"/>
            </p:cNvSpPr>
            <p:nvPr/>
          </p:nvSpPr>
          <p:spPr bwMode="auto">
            <a:xfrm>
              <a:off x="1263" y="998"/>
              <a:ext cx="0" cy="153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bIns="0" anchor="ctr"/>
            <a:lstStyle/>
            <a:p>
              <a:endParaRPr lang="en-US"/>
            </a:p>
          </p:txBody>
        </p:sp>
        <p:sp>
          <p:nvSpPr>
            <p:cNvPr id="12418" name="Line 127"/>
            <p:cNvSpPr>
              <a:spLocks noChangeShapeType="1"/>
            </p:cNvSpPr>
            <p:nvPr/>
          </p:nvSpPr>
          <p:spPr bwMode="auto">
            <a:xfrm>
              <a:off x="1523" y="998"/>
              <a:ext cx="0" cy="1530"/>
            </a:xfrm>
            <a:prstGeom prst="line">
              <a:avLst/>
            </a:prstGeom>
            <a:noFill/>
            <a:ln w="9525" cap="sq">
              <a:solidFill>
                <a:srgbClr val="FF0000"/>
              </a:solidFill>
              <a:round/>
              <a:headEnd/>
              <a:tailEnd/>
            </a:ln>
          </p:spPr>
          <p:txBody>
            <a:bodyPr wrap="none" tIns="0" bIns="0" anchor="ctr"/>
            <a:lstStyle/>
            <a:p>
              <a:endParaRPr lang="en-US"/>
            </a:p>
          </p:txBody>
        </p:sp>
      </p:grpSp>
      <p:sp>
        <p:nvSpPr>
          <p:cNvPr id="12351" name="Line 128"/>
          <p:cNvSpPr>
            <a:spLocks noChangeShapeType="1"/>
          </p:cNvSpPr>
          <p:nvPr/>
        </p:nvSpPr>
        <p:spPr bwMode="auto">
          <a:xfrm flipV="1">
            <a:off x="5226050" y="1389063"/>
            <a:ext cx="1173163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129"/>
          <p:cNvSpPr>
            <a:spLocks noChangeShapeType="1"/>
          </p:cNvSpPr>
          <p:nvPr/>
        </p:nvSpPr>
        <p:spPr bwMode="auto">
          <a:xfrm flipV="1">
            <a:off x="6850063" y="1389063"/>
            <a:ext cx="981075" cy="598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53" name="Line 130"/>
          <p:cNvSpPr>
            <a:spLocks noChangeShapeType="1"/>
          </p:cNvSpPr>
          <p:nvPr/>
        </p:nvSpPr>
        <p:spPr bwMode="auto">
          <a:xfrm flipV="1">
            <a:off x="3457575" y="3257550"/>
            <a:ext cx="1370013" cy="185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131"/>
          <p:cNvSpPr>
            <a:spLocks noChangeShapeType="1"/>
          </p:cNvSpPr>
          <p:nvPr/>
        </p:nvSpPr>
        <p:spPr bwMode="auto">
          <a:xfrm>
            <a:off x="5202238" y="3887788"/>
            <a:ext cx="1187450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55" name="Line 132"/>
          <p:cNvSpPr>
            <a:spLocks noChangeShapeType="1"/>
          </p:cNvSpPr>
          <p:nvPr/>
        </p:nvSpPr>
        <p:spPr bwMode="auto">
          <a:xfrm flipV="1">
            <a:off x="6838950" y="4237038"/>
            <a:ext cx="992188" cy="452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Rectangle 133"/>
          <p:cNvSpPr>
            <a:spLocks noChangeArrowheads="1"/>
          </p:cNvSpPr>
          <p:nvPr/>
        </p:nvSpPr>
        <p:spPr bwMode="auto">
          <a:xfrm>
            <a:off x="3109913" y="1415257"/>
            <a:ext cx="612775" cy="25876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57" name="Group 134"/>
          <p:cNvGrpSpPr>
            <a:grpSpLocks/>
          </p:cNvGrpSpPr>
          <p:nvPr/>
        </p:nvGrpSpPr>
        <p:grpSpPr bwMode="auto">
          <a:xfrm>
            <a:off x="3016250" y="1485900"/>
            <a:ext cx="677863" cy="488950"/>
            <a:chOff x="969" y="1167"/>
            <a:chExt cx="427" cy="308"/>
          </a:xfrm>
        </p:grpSpPr>
        <p:sp>
          <p:nvSpPr>
            <p:cNvPr id="12395" name="Text Box 135"/>
            <p:cNvSpPr txBox="1">
              <a:spLocks noChangeArrowheads="1"/>
            </p:cNvSpPr>
            <p:nvPr/>
          </p:nvSpPr>
          <p:spPr bwMode="auto">
            <a:xfrm>
              <a:off x="1206" y="1216"/>
              <a:ext cx="1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F</a:t>
              </a:r>
            </a:p>
          </p:txBody>
        </p:sp>
        <p:sp>
          <p:nvSpPr>
            <p:cNvPr id="12396" name="Text Box 136"/>
            <p:cNvSpPr txBox="1">
              <a:spLocks noChangeArrowheads="1"/>
            </p:cNvSpPr>
            <p:nvPr/>
          </p:nvSpPr>
          <p:spPr bwMode="auto">
            <a:xfrm rot="-5400000">
              <a:off x="959" y="1177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latin typeface="Arial" charset="0"/>
                  <a:cs typeface="Arial" charset="0"/>
                </a:rPr>
                <a:t>…</a:t>
              </a:r>
              <a:endParaRPr lang="en-US" sz="2400">
                <a:latin typeface="Arial" charset="0"/>
              </a:endParaRPr>
            </a:p>
          </p:txBody>
        </p:sp>
      </p:grpSp>
      <p:grpSp>
        <p:nvGrpSpPr>
          <p:cNvPr id="12358" name="Group 137"/>
          <p:cNvGrpSpPr>
            <a:grpSpLocks/>
          </p:cNvGrpSpPr>
          <p:nvPr/>
        </p:nvGrpSpPr>
        <p:grpSpPr bwMode="auto">
          <a:xfrm>
            <a:off x="3016250" y="2860675"/>
            <a:ext cx="677863" cy="488950"/>
            <a:chOff x="969" y="1167"/>
            <a:chExt cx="427" cy="308"/>
          </a:xfrm>
        </p:grpSpPr>
        <p:sp>
          <p:nvSpPr>
            <p:cNvPr id="12393" name="Text Box 138"/>
            <p:cNvSpPr txBox="1">
              <a:spLocks noChangeArrowheads="1"/>
            </p:cNvSpPr>
            <p:nvPr/>
          </p:nvSpPr>
          <p:spPr bwMode="auto">
            <a:xfrm>
              <a:off x="1206" y="1216"/>
              <a:ext cx="1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F</a:t>
              </a:r>
            </a:p>
          </p:txBody>
        </p:sp>
        <p:sp>
          <p:nvSpPr>
            <p:cNvPr id="12394" name="Text Box 139"/>
            <p:cNvSpPr txBox="1">
              <a:spLocks noChangeArrowheads="1"/>
            </p:cNvSpPr>
            <p:nvPr/>
          </p:nvSpPr>
          <p:spPr bwMode="auto">
            <a:xfrm rot="-5400000">
              <a:off x="959" y="1177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latin typeface="Arial" charset="0"/>
                  <a:cs typeface="Arial" charset="0"/>
                </a:rPr>
                <a:t>…</a:t>
              </a:r>
              <a:endParaRPr lang="en-US" sz="2400">
                <a:latin typeface="Arial" charset="0"/>
              </a:endParaRPr>
            </a:p>
          </p:txBody>
        </p:sp>
      </p:grpSp>
      <p:sp>
        <p:nvSpPr>
          <p:cNvPr id="12359" name="Text Box 140"/>
          <p:cNvSpPr txBox="1">
            <a:spLocks noChangeArrowheads="1"/>
          </p:cNvSpPr>
          <p:nvPr/>
        </p:nvSpPr>
        <p:spPr bwMode="auto">
          <a:xfrm>
            <a:off x="3392488" y="2266950"/>
            <a:ext cx="3016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F</a:t>
            </a:r>
          </a:p>
        </p:txBody>
      </p:sp>
      <p:grpSp>
        <p:nvGrpSpPr>
          <p:cNvPr id="12360" name="Group 141"/>
          <p:cNvGrpSpPr>
            <a:grpSpLocks/>
          </p:cNvGrpSpPr>
          <p:nvPr/>
        </p:nvGrpSpPr>
        <p:grpSpPr bwMode="auto">
          <a:xfrm>
            <a:off x="3016250" y="3614738"/>
            <a:ext cx="677863" cy="488950"/>
            <a:chOff x="969" y="1167"/>
            <a:chExt cx="427" cy="308"/>
          </a:xfrm>
        </p:grpSpPr>
        <p:sp>
          <p:nvSpPr>
            <p:cNvPr id="12391" name="Text Box 142"/>
            <p:cNvSpPr txBox="1">
              <a:spLocks noChangeArrowheads="1"/>
            </p:cNvSpPr>
            <p:nvPr/>
          </p:nvSpPr>
          <p:spPr bwMode="auto">
            <a:xfrm>
              <a:off x="1206" y="1216"/>
              <a:ext cx="1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/>
                <a:t>F</a:t>
              </a:r>
            </a:p>
          </p:txBody>
        </p:sp>
        <p:sp>
          <p:nvSpPr>
            <p:cNvPr id="12392" name="Text Box 143"/>
            <p:cNvSpPr txBox="1">
              <a:spLocks noChangeArrowheads="1"/>
            </p:cNvSpPr>
            <p:nvPr/>
          </p:nvSpPr>
          <p:spPr bwMode="auto">
            <a:xfrm rot="-5400000">
              <a:off x="959" y="1177"/>
              <a:ext cx="30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2400">
                  <a:latin typeface="Arial" charset="0"/>
                  <a:cs typeface="Arial" charset="0"/>
                </a:rPr>
                <a:t>…</a:t>
              </a:r>
              <a:endParaRPr lang="en-US" sz="2400">
                <a:latin typeface="Arial" charset="0"/>
              </a:endParaRPr>
            </a:p>
          </p:txBody>
        </p:sp>
      </p:grpSp>
      <p:sp>
        <p:nvSpPr>
          <p:cNvPr id="12361" name="Text Box 144"/>
          <p:cNvSpPr txBox="1">
            <a:spLocks noChangeArrowheads="1"/>
          </p:cNvSpPr>
          <p:nvPr/>
        </p:nvSpPr>
        <p:spPr bwMode="auto">
          <a:xfrm>
            <a:off x="3381375" y="1957388"/>
            <a:ext cx="312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E</a:t>
            </a:r>
          </a:p>
        </p:txBody>
      </p:sp>
      <p:sp>
        <p:nvSpPr>
          <p:cNvPr id="12362" name="Text Box 145"/>
          <p:cNvSpPr txBox="1">
            <a:spLocks noChangeArrowheads="1"/>
          </p:cNvSpPr>
          <p:nvPr/>
        </p:nvSpPr>
        <p:spPr bwMode="auto">
          <a:xfrm>
            <a:off x="2844800" y="1935163"/>
            <a:ext cx="312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5</a:t>
            </a:r>
          </a:p>
        </p:txBody>
      </p:sp>
      <p:sp>
        <p:nvSpPr>
          <p:cNvPr id="12363" name="Line 146"/>
          <p:cNvSpPr>
            <a:spLocks noChangeShapeType="1"/>
          </p:cNvSpPr>
          <p:nvPr/>
        </p:nvSpPr>
        <p:spPr bwMode="auto">
          <a:xfrm>
            <a:off x="3128963" y="1958975"/>
            <a:ext cx="5984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64" name="Line 147"/>
          <p:cNvSpPr>
            <a:spLocks noChangeShapeType="1"/>
          </p:cNvSpPr>
          <p:nvPr/>
        </p:nvSpPr>
        <p:spPr bwMode="auto">
          <a:xfrm>
            <a:off x="3125788" y="2278063"/>
            <a:ext cx="5984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65" name="Line 148"/>
          <p:cNvSpPr>
            <a:spLocks noChangeShapeType="1"/>
          </p:cNvSpPr>
          <p:nvPr/>
        </p:nvSpPr>
        <p:spPr bwMode="auto">
          <a:xfrm>
            <a:off x="3133725" y="2574925"/>
            <a:ext cx="59848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149"/>
          <p:cNvSpPr>
            <a:spLocks noChangeShapeType="1"/>
          </p:cNvSpPr>
          <p:nvPr/>
        </p:nvSpPr>
        <p:spPr bwMode="auto">
          <a:xfrm>
            <a:off x="3130550" y="2882900"/>
            <a:ext cx="59848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67" name="Line 150"/>
          <p:cNvSpPr>
            <a:spLocks noChangeShapeType="1"/>
          </p:cNvSpPr>
          <p:nvPr/>
        </p:nvSpPr>
        <p:spPr bwMode="auto">
          <a:xfrm flipV="1">
            <a:off x="3121025" y="3290888"/>
            <a:ext cx="615950" cy="15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Line 151"/>
          <p:cNvSpPr>
            <a:spLocks noChangeShapeType="1"/>
          </p:cNvSpPr>
          <p:nvPr/>
        </p:nvSpPr>
        <p:spPr bwMode="auto">
          <a:xfrm>
            <a:off x="3125788" y="3598863"/>
            <a:ext cx="60801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69" name="Text Box 152"/>
          <p:cNvSpPr txBox="1">
            <a:spLocks noChangeArrowheads="1"/>
          </p:cNvSpPr>
          <p:nvPr/>
        </p:nvSpPr>
        <p:spPr bwMode="auto">
          <a:xfrm>
            <a:off x="2844800" y="2543175"/>
            <a:ext cx="312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7</a:t>
            </a:r>
          </a:p>
        </p:txBody>
      </p:sp>
      <p:sp>
        <p:nvSpPr>
          <p:cNvPr id="12370" name="Text Box 153"/>
          <p:cNvSpPr txBox="1">
            <a:spLocks noChangeArrowheads="1"/>
          </p:cNvSpPr>
          <p:nvPr/>
        </p:nvSpPr>
        <p:spPr bwMode="auto">
          <a:xfrm>
            <a:off x="2716213" y="3273425"/>
            <a:ext cx="441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10</a:t>
            </a:r>
          </a:p>
        </p:txBody>
      </p:sp>
      <p:sp>
        <p:nvSpPr>
          <p:cNvPr id="12371" name="Text Box 154"/>
          <p:cNvSpPr txBox="1">
            <a:spLocks noChangeArrowheads="1"/>
          </p:cNvSpPr>
          <p:nvPr/>
        </p:nvSpPr>
        <p:spPr bwMode="auto">
          <a:xfrm>
            <a:off x="2587625" y="3859213"/>
            <a:ext cx="5699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255</a:t>
            </a:r>
          </a:p>
        </p:txBody>
      </p:sp>
      <p:sp>
        <p:nvSpPr>
          <p:cNvPr id="12372" name="Text Box 155"/>
          <p:cNvSpPr txBox="1">
            <a:spLocks noChangeArrowheads="1"/>
          </p:cNvSpPr>
          <p:nvPr/>
        </p:nvSpPr>
        <p:spPr bwMode="auto">
          <a:xfrm>
            <a:off x="2844800" y="1366838"/>
            <a:ext cx="312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0</a:t>
            </a:r>
          </a:p>
        </p:txBody>
      </p:sp>
      <p:sp>
        <p:nvSpPr>
          <p:cNvPr id="12373" name="Rectangle 156"/>
          <p:cNvSpPr>
            <a:spLocks noChangeArrowheads="1"/>
          </p:cNvSpPr>
          <p:nvPr/>
        </p:nvSpPr>
        <p:spPr bwMode="auto">
          <a:xfrm>
            <a:off x="3124200" y="2584450"/>
            <a:ext cx="101600" cy="2921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74" name="Rectangle 157"/>
          <p:cNvSpPr>
            <a:spLocks noChangeArrowheads="1"/>
          </p:cNvSpPr>
          <p:nvPr/>
        </p:nvSpPr>
        <p:spPr bwMode="auto">
          <a:xfrm>
            <a:off x="3124200" y="3298825"/>
            <a:ext cx="101600" cy="2921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75" name="Line 158"/>
          <p:cNvSpPr>
            <a:spLocks noChangeShapeType="1"/>
          </p:cNvSpPr>
          <p:nvPr/>
        </p:nvSpPr>
        <p:spPr bwMode="auto">
          <a:xfrm flipV="1">
            <a:off x="3630613" y="1400175"/>
            <a:ext cx="1158875" cy="1392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76" name="Text Box 159"/>
          <p:cNvSpPr txBox="1">
            <a:spLocks noChangeArrowheads="1"/>
          </p:cNvSpPr>
          <p:nvPr/>
        </p:nvSpPr>
        <p:spPr bwMode="auto">
          <a:xfrm>
            <a:off x="3413125" y="5834063"/>
            <a:ext cx="346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b="0"/>
              <a:t>1</a:t>
            </a:r>
          </a:p>
        </p:txBody>
      </p:sp>
      <p:sp>
        <p:nvSpPr>
          <p:cNvPr id="12377" name="Text Box 160"/>
          <p:cNvSpPr txBox="1">
            <a:spLocks noChangeArrowheads="1"/>
          </p:cNvSpPr>
          <p:nvPr/>
        </p:nvSpPr>
        <p:spPr bwMode="auto">
          <a:xfrm>
            <a:off x="3413125" y="6189663"/>
            <a:ext cx="346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b="0"/>
              <a:t>4</a:t>
            </a:r>
          </a:p>
        </p:txBody>
      </p:sp>
      <p:grpSp>
        <p:nvGrpSpPr>
          <p:cNvPr id="21" name="Group 161"/>
          <p:cNvGrpSpPr>
            <a:grpSpLocks/>
          </p:cNvGrpSpPr>
          <p:nvPr/>
        </p:nvGrpSpPr>
        <p:grpSpPr bwMode="auto">
          <a:xfrm>
            <a:off x="3805238" y="1395415"/>
            <a:ext cx="5251450" cy="1476375"/>
            <a:chOff x="2382" y="888"/>
            <a:chExt cx="3308" cy="930"/>
          </a:xfrm>
        </p:grpSpPr>
        <p:sp>
          <p:nvSpPr>
            <p:cNvPr id="12387" name="AutoShape 162"/>
            <p:cNvSpPr>
              <a:spLocks noChangeArrowheads="1"/>
            </p:cNvSpPr>
            <p:nvPr/>
          </p:nvSpPr>
          <p:spPr bwMode="auto">
            <a:xfrm>
              <a:off x="2382" y="1606"/>
              <a:ext cx="330" cy="212"/>
            </a:xfrm>
            <a:prstGeom prst="leftArrow">
              <a:avLst>
                <a:gd name="adj1" fmla="val 50000"/>
                <a:gd name="adj2" fmla="val 38915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8" name="AutoShape 163"/>
            <p:cNvSpPr>
              <a:spLocks noChangeArrowheads="1"/>
            </p:cNvSpPr>
            <p:nvPr/>
          </p:nvSpPr>
          <p:spPr bwMode="auto">
            <a:xfrm>
              <a:off x="3480" y="1150"/>
              <a:ext cx="330" cy="212"/>
            </a:xfrm>
            <a:prstGeom prst="leftArrow">
              <a:avLst>
                <a:gd name="adj1" fmla="val 50000"/>
                <a:gd name="adj2" fmla="val 38915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9" name="AutoShape 164"/>
            <p:cNvSpPr>
              <a:spLocks noChangeArrowheads="1"/>
            </p:cNvSpPr>
            <p:nvPr/>
          </p:nvSpPr>
          <p:spPr bwMode="auto">
            <a:xfrm>
              <a:off x="4482" y="1144"/>
              <a:ext cx="330" cy="212"/>
            </a:xfrm>
            <a:prstGeom prst="leftArrow">
              <a:avLst>
                <a:gd name="adj1" fmla="val 50000"/>
                <a:gd name="adj2" fmla="val 38915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0" name="AutoShape 165"/>
            <p:cNvSpPr>
              <a:spLocks noChangeArrowheads="1"/>
            </p:cNvSpPr>
            <p:nvPr/>
          </p:nvSpPr>
          <p:spPr bwMode="auto">
            <a:xfrm>
              <a:off x="5360" y="888"/>
              <a:ext cx="330" cy="212"/>
            </a:xfrm>
            <a:prstGeom prst="leftArrow">
              <a:avLst>
                <a:gd name="adj1" fmla="val 50000"/>
                <a:gd name="adj2" fmla="val 38915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" name="Group 166"/>
          <p:cNvGrpSpPr>
            <a:grpSpLocks/>
          </p:cNvGrpSpPr>
          <p:nvPr/>
        </p:nvGrpSpPr>
        <p:grpSpPr bwMode="auto">
          <a:xfrm>
            <a:off x="2359025" y="5430838"/>
            <a:ext cx="1400175" cy="366712"/>
            <a:chOff x="1486" y="3466"/>
            <a:chExt cx="882" cy="231"/>
          </a:xfrm>
        </p:grpSpPr>
        <p:sp>
          <p:nvSpPr>
            <p:cNvPr id="12385" name="Text Box 167"/>
            <p:cNvSpPr txBox="1">
              <a:spLocks noChangeArrowheads="1"/>
            </p:cNvSpPr>
            <p:nvPr/>
          </p:nvSpPr>
          <p:spPr bwMode="auto">
            <a:xfrm>
              <a:off x="2150" y="3466"/>
              <a:ext cx="2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 b="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12386" name="Text Box 168"/>
            <p:cNvSpPr txBox="1">
              <a:spLocks noChangeArrowheads="1"/>
            </p:cNvSpPr>
            <p:nvPr/>
          </p:nvSpPr>
          <p:spPr bwMode="auto">
            <a:xfrm>
              <a:off x="1486" y="3466"/>
              <a:ext cx="22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buFont typeface="Wingdings" pitchFamily="-96" charset="2"/>
                <a:buNone/>
              </a:pPr>
              <a:r>
                <a:rPr lang="en-US" b="0">
                  <a:solidFill>
                    <a:srgbClr val="FF0000"/>
                  </a:solidFill>
                </a:rPr>
                <a:t>A</a:t>
              </a:r>
            </a:p>
          </p:txBody>
        </p:sp>
      </p:grpSp>
      <p:sp>
        <p:nvSpPr>
          <p:cNvPr id="1669289" name="Text Box 169"/>
          <p:cNvSpPr txBox="1">
            <a:spLocks noChangeArrowheads="1"/>
          </p:cNvSpPr>
          <p:nvPr/>
        </p:nvSpPr>
        <p:spPr bwMode="auto">
          <a:xfrm>
            <a:off x="4864100" y="5446713"/>
            <a:ext cx="2006600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1600" b="0"/>
              <a:t>In this lecture:</a:t>
            </a:r>
          </a:p>
          <a:p>
            <a:pPr>
              <a:buFont typeface="Wingdings" pitchFamily="-96" charset="2"/>
              <a:buNone/>
            </a:pPr>
            <a:r>
              <a:rPr lang="en-US" sz="1600" b="0"/>
              <a:t>Level 1: 16 bits Level 2:   8 bits Level 3:   8 bits  </a:t>
            </a:r>
          </a:p>
        </p:txBody>
      </p:sp>
      <p:sp>
        <p:nvSpPr>
          <p:cNvPr id="1669290" name="Text Box 170"/>
          <p:cNvSpPr txBox="1">
            <a:spLocks noChangeArrowheads="1"/>
          </p:cNvSpPr>
          <p:nvPr/>
        </p:nvSpPr>
        <p:spPr bwMode="auto">
          <a:xfrm>
            <a:off x="6708775" y="5751513"/>
            <a:ext cx="2435225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sz="1800" b="0"/>
              <a:t> </a:t>
            </a:r>
            <a:r>
              <a:rPr lang="en-US" sz="1800" b="0">
                <a:solidFill>
                  <a:srgbClr val="FF0000"/>
                </a:solidFill>
                <a:sym typeface="Symbol" pitchFamily="-96" charset="2"/>
              </a:rPr>
              <a:t></a:t>
            </a:r>
            <a:r>
              <a:rPr lang="en-US" sz="1800" b="0"/>
              <a:t>  1 to 3 memory</a:t>
            </a:r>
          </a:p>
          <a:p>
            <a:pPr>
              <a:buFont typeface="Wingdings" pitchFamily="-96" charset="2"/>
              <a:buNone/>
            </a:pPr>
            <a:r>
              <a:rPr lang="en-US" sz="1800" b="0"/>
              <a:t>       accesses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2BBCEA-02C1-90AB-5859-FAADE6C93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BE6075-9F6B-02F0-8CF9-CFF1F53DF39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E3426-F8F9-5684-E822-D7A1944268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CD6DB6-A308-B968-F475-F59828540968}"/>
              </a:ext>
            </a:extLst>
          </p:cNvPr>
          <p:cNvSpPr txBox="1"/>
          <p:nvPr/>
        </p:nvSpPr>
        <p:spPr>
          <a:xfrm>
            <a:off x="292375" y="3763904"/>
            <a:ext cx="18951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Routing 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89" grpId="0"/>
      <p:bldP spid="16692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IP-Lookup module</a:t>
            </a:r>
            <a:endParaRPr lang="en-US" sz="3200" dirty="0"/>
          </a:p>
        </p:txBody>
      </p:sp>
      <p:sp>
        <p:nvSpPr>
          <p:cNvPr id="8203" name="Line 3"/>
          <p:cNvSpPr>
            <a:spLocks noChangeShapeType="1"/>
          </p:cNvSpPr>
          <p:nvPr/>
        </p:nvSpPr>
        <p:spPr bwMode="auto">
          <a:xfrm>
            <a:off x="5664201" y="2319338"/>
            <a:ext cx="482599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Cloud"/>
          <p:cNvSpPr>
            <a:spLocks noChangeAspect="1" noEditPoints="1" noChangeArrowheads="1"/>
          </p:cNvSpPr>
          <p:nvPr/>
        </p:nvSpPr>
        <p:spPr bwMode="auto">
          <a:xfrm>
            <a:off x="4711700" y="2176463"/>
            <a:ext cx="965200" cy="4111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0" tIns="0" rIns="0" bIns="0" anchor="ctr" anchorCtr="1"/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400" b="0" dirty="0">
                <a:latin typeface="Verdana" pitchFamily="34" charset="0"/>
              </a:rPr>
              <a:t>done?</a:t>
            </a:r>
          </a:p>
        </p:txBody>
      </p:sp>
      <p:sp>
        <p:nvSpPr>
          <p:cNvPr id="8205" name="Text Box 15"/>
          <p:cNvSpPr txBox="1">
            <a:spLocks noChangeArrowheads="1"/>
          </p:cNvSpPr>
          <p:nvPr/>
        </p:nvSpPr>
        <p:spPr bwMode="auto">
          <a:xfrm>
            <a:off x="3433763" y="2200275"/>
            <a:ext cx="81756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>
                <a:latin typeface="Verdana"/>
                <a:ea typeface="Verdana"/>
              </a:rPr>
              <a:t>CAM</a:t>
            </a:r>
            <a:endParaRPr lang="en-US" sz="1800" b="0" dirty="0"/>
          </a:p>
        </p:txBody>
      </p:sp>
      <p:sp>
        <p:nvSpPr>
          <p:cNvPr id="8206" name="Line 16"/>
          <p:cNvSpPr>
            <a:spLocks noChangeShapeType="1"/>
          </p:cNvSpPr>
          <p:nvPr/>
        </p:nvSpPr>
        <p:spPr bwMode="auto">
          <a:xfrm>
            <a:off x="2095500" y="2327832"/>
            <a:ext cx="754063" cy="105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7"/>
          <p:cNvSpPr>
            <a:spLocks noChangeShapeType="1"/>
          </p:cNvSpPr>
          <p:nvPr/>
        </p:nvSpPr>
        <p:spPr bwMode="auto">
          <a:xfrm flipV="1">
            <a:off x="3032125" y="2374899"/>
            <a:ext cx="371475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8"/>
          <p:cNvSpPr>
            <a:spLocks noChangeShapeType="1"/>
          </p:cNvSpPr>
          <p:nvPr/>
        </p:nvSpPr>
        <p:spPr bwMode="auto">
          <a:xfrm>
            <a:off x="4268788" y="2359025"/>
            <a:ext cx="447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568700" y="2727325"/>
            <a:ext cx="457200" cy="304800"/>
            <a:chOff x="2470" y="2807"/>
            <a:chExt cx="288" cy="192"/>
          </a:xfrm>
        </p:grpSpPr>
        <p:sp>
          <p:nvSpPr>
            <p:cNvPr id="8224" name="Freeform 20"/>
            <p:cNvSpPr>
              <a:spLocks/>
            </p:cNvSpPr>
            <p:nvPr/>
          </p:nvSpPr>
          <p:spPr bwMode="auto">
            <a:xfrm>
              <a:off x="2470" y="2807"/>
              <a:ext cx="288" cy="192"/>
            </a:xfrm>
            <a:custGeom>
              <a:avLst/>
              <a:gdLst>
                <a:gd name="T0" fmla="*/ 0 w 288"/>
                <a:gd name="T1" fmla="*/ 0 h 144"/>
                <a:gd name="T2" fmla="*/ 288 w 288"/>
                <a:gd name="T3" fmla="*/ 0 h 144"/>
                <a:gd name="T4" fmla="*/ 288 w 288"/>
                <a:gd name="T5" fmla="*/ 1439 h 144"/>
                <a:gd name="T6" fmla="*/ 0 w 288"/>
                <a:gd name="T7" fmla="*/ 1439 h 1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"/>
                <a:gd name="T13" fmla="*/ 0 h 144"/>
                <a:gd name="T14" fmla="*/ 288 w 288"/>
                <a:gd name="T15" fmla="*/ 144 h 1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" h="144">
                  <a:moveTo>
                    <a:pt x="0" y="0"/>
                  </a:moveTo>
                  <a:lnTo>
                    <a:pt x="288" y="0"/>
                  </a:lnTo>
                  <a:lnTo>
                    <a:pt x="288" y="144"/>
                  </a:lnTo>
                  <a:lnTo>
                    <a:pt x="0" y="144"/>
                  </a:ln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" name="Line 21"/>
            <p:cNvSpPr>
              <a:spLocks noChangeShapeType="1"/>
            </p:cNvSpPr>
            <p:nvPr/>
          </p:nvSpPr>
          <p:spPr bwMode="auto">
            <a:xfrm>
              <a:off x="2710" y="2807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" name="Line 22"/>
            <p:cNvSpPr>
              <a:spLocks noChangeShapeType="1"/>
            </p:cNvSpPr>
            <p:nvPr/>
          </p:nvSpPr>
          <p:spPr bwMode="auto">
            <a:xfrm>
              <a:off x="2662" y="2807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" name="Line 23"/>
            <p:cNvSpPr>
              <a:spLocks noChangeShapeType="1"/>
            </p:cNvSpPr>
            <p:nvPr/>
          </p:nvSpPr>
          <p:spPr bwMode="auto">
            <a:xfrm>
              <a:off x="2614" y="2807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" name="Line 24"/>
            <p:cNvSpPr>
              <a:spLocks noChangeShapeType="1"/>
            </p:cNvSpPr>
            <p:nvPr/>
          </p:nvSpPr>
          <p:spPr bwMode="auto">
            <a:xfrm>
              <a:off x="2566" y="2807"/>
              <a:ext cx="0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10" name="Text Box 25"/>
          <p:cNvSpPr txBox="1">
            <a:spLocks noChangeArrowheads="1"/>
          </p:cNvSpPr>
          <p:nvPr/>
        </p:nvSpPr>
        <p:spPr bwMode="auto">
          <a:xfrm>
            <a:off x="4132263" y="2822575"/>
            <a:ext cx="5064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/>
              <a:t>fifo</a:t>
            </a:r>
          </a:p>
        </p:txBody>
      </p:sp>
      <p:sp>
        <p:nvSpPr>
          <p:cNvPr id="8211" name="AutoShape 26"/>
          <p:cNvSpPr>
            <a:spLocks noChangeArrowheads="1"/>
          </p:cNvSpPr>
          <p:nvPr/>
        </p:nvSpPr>
        <p:spPr bwMode="auto">
          <a:xfrm rot="16200000">
            <a:off x="2579687" y="2470151"/>
            <a:ext cx="695325" cy="152400"/>
          </a:xfrm>
          <a:prstGeom prst="flowChartManualOperat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Freeform 27"/>
          <p:cNvSpPr>
            <a:spLocks/>
          </p:cNvSpPr>
          <p:nvPr/>
        </p:nvSpPr>
        <p:spPr bwMode="auto">
          <a:xfrm>
            <a:off x="3151188" y="2393950"/>
            <a:ext cx="561975" cy="476250"/>
          </a:xfrm>
          <a:custGeom>
            <a:avLst/>
            <a:gdLst>
              <a:gd name="T0" fmla="*/ 0 w 354"/>
              <a:gd name="T1" fmla="*/ 0 h 354"/>
              <a:gd name="T2" fmla="*/ 0 w 354"/>
              <a:gd name="T3" fmla="*/ 2147483647 h 354"/>
              <a:gd name="T4" fmla="*/ 2147483647 w 354"/>
              <a:gd name="T5" fmla="*/ 2147483647 h 354"/>
              <a:gd name="T6" fmla="*/ 0 60000 65536"/>
              <a:gd name="T7" fmla="*/ 0 60000 65536"/>
              <a:gd name="T8" fmla="*/ 0 60000 65536"/>
              <a:gd name="T9" fmla="*/ 0 w 354"/>
              <a:gd name="T10" fmla="*/ 0 h 354"/>
              <a:gd name="T11" fmla="*/ 354 w 354"/>
              <a:gd name="T12" fmla="*/ 354 h 3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4" h="354">
                <a:moveTo>
                  <a:pt x="0" y="0"/>
                </a:moveTo>
                <a:lnTo>
                  <a:pt x="0" y="354"/>
                </a:lnTo>
                <a:lnTo>
                  <a:pt x="354" y="35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13" name="Freeform 28"/>
          <p:cNvSpPr>
            <a:spLocks/>
          </p:cNvSpPr>
          <p:nvPr/>
        </p:nvSpPr>
        <p:spPr bwMode="auto">
          <a:xfrm>
            <a:off x="2522538" y="2603500"/>
            <a:ext cx="2867025" cy="552450"/>
          </a:xfrm>
          <a:custGeom>
            <a:avLst/>
            <a:gdLst>
              <a:gd name="T0" fmla="*/ 2147483647 w 1806"/>
              <a:gd name="T1" fmla="*/ 0 h 504"/>
              <a:gd name="T2" fmla="*/ 2147483647 w 1806"/>
              <a:gd name="T3" fmla="*/ 2147483647 h 504"/>
              <a:gd name="T4" fmla="*/ 0 w 1806"/>
              <a:gd name="T5" fmla="*/ 2147483647 h 504"/>
              <a:gd name="T6" fmla="*/ 0 w 1806"/>
              <a:gd name="T7" fmla="*/ 2147483647 h 504"/>
              <a:gd name="T8" fmla="*/ 2147483647 w 1806"/>
              <a:gd name="T9" fmla="*/ 2147483647 h 5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06"/>
              <a:gd name="T16" fmla="*/ 0 h 504"/>
              <a:gd name="T17" fmla="*/ 1806 w 1806"/>
              <a:gd name="T18" fmla="*/ 504 h 50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06" h="504">
                <a:moveTo>
                  <a:pt x="1806" y="0"/>
                </a:moveTo>
                <a:lnTo>
                  <a:pt x="1806" y="504"/>
                </a:lnTo>
                <a:lnTo>
                  <a:pt x="0" y="504"/>
                </a:lnTo>
                <a:lnTo>
                  <a:pt x="0" y="78"/>
                </a:lnTo>
                <a:lnTo>
                  <a:pt x="198" y="7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14" name="Freeform 29"/>
          <p:cNvSpPr>
            <a:spLocks/>
          </p:cNvSpPr>
          <p:nvPr/>
        </p:nvSpPr>
        <p:spPr bwMode="auto">
          <a:xfrm rot="16200000">
            <a:off x="4398963" y="2232025"/>
            <a:ext cx="285750" cy="1009650"/>
          </a:xfrm>
          <a:custGeom>
            <a:avLst/>
            <a:gdLst>
              <a:gd name="T0" fmla="*/ 0 w 354"/>
              <a:gd name="T1" fmla="*/ 0 h 354"/>
              <a:gd name="T2" fmla="*/ 0 w 354"/>
              <a:gd name="T3" fmla="*/ 2147483647 h 354"/>
              <a:gd name="T4" fmla="*/ 2147483647 w 354"/>
              <a:gd name="T5" fmla="*/ 2147483647 h 354"/>
              <a:gd name="T6" fmla="*/ 0 60000 65536"/>
              <a:gd name="T7" fmla="*/ 0 60000 65536"/>
              <a:gd name="T8" fmla="*/ 0 60000 65536"/>
              <a:gd name="T9" fmla="*/ 0 w 354"/>
              <a:gd name="T10" fmla="*/ 0 h 354"/>
              <a:gd name="T11" fmla="*/ 354 w 354"/>
              <a:gd name="T12" fmla="*/ 354 h 35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54" h="354">
                <a:moveTo>
                  <a:pt x="0" y="0"/>
                </a:moveTo>
                <a:lnTo>
                  <a:pt x="0" y="354"/>
                </a:lnTo>
                <a:lnTo>
                  <a:pt x="354" y="35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18" name="Text Box 34"/>
          <p:cNvSpPr txBox="1">
            <a:spLocks noChangeArrowheads="1"/>
          </p:cNvSpPr>
          <p:nvPr/>
        </p:nvSpPr>
        <p:spPr bwMode="auto">
          <a:xfrm>
            <a:off x="5332413" y="2560638"/>
            <a:ext cx="654050" cy="33655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 i="1">
                <a:solidFill>
                  <a:schemeClr val="tx2"/>
                </a:solidFill>
              </a:rPr>
              <a:t>no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ADB4D2E-E87A-3FD4-BC4A-3D3FA530136B}"/>
              </a:ext>
            </a:extLst>
          </p:cNvPr>
          <p:cNvGrpSpPr/>
          <p:nvPr/>
        </p:nvGrpSpPr>
        <p:grpSpPr>
          <a:xfrm>
            <a:off x="1811094" y="1595036"/>
            <a:ext cx="5588274" cy="1652587"/>
            <a:chOff x="1811094" y="1595036"/>
            <a:chExt cx="5588274" cy="1652587"/>
          </a:xfrm>
        </p:grpSpPr>
        <p:sp>
          <p:nvSpPr>
            <p:cNvPr id="8201" name="Line 3"/>
            <p:cNvSpPr>
              <a:spLocks noChangeShapeType="1"/>
            </p:cNvSpPr>
            <p:nvPr/>
          </p:nvSpPr>
          <p:spPr bwMode="auto">
            <a:xfrm>
              <a:off x="6629401" y="2319338"/>
              <a:ext cx="482599" cy="47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21" name="Rectangle 31"/>
            <p:cNvSpPr>
              <a:spLocks noChangeArrowheads="1"/>
            </p:cNvSpPr>
            <p:nvPr/>
          </p:nvSpPr>
          <p:spPr bwMode="auto">
            <a:xfrm flipH="1">
              <a:off x="1818010" y="1595036"/>
              <a:ext cx="5581358" cy="1652587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Rectangle 32"/>
            <p:cNvSpPr>
              <a:spLocks noChangeArrowheads="1"/>
            </p:cNvSpPr>
            <p:nvPr/>
          </p:nvSpPr>
          <p:spPr bwMode="auto">
            <a:xfrm flipH="1">
              <a:off x="1811094" y="1958728"/>
              <a:ext cx="284406" cy="10117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vert" wrap="none" anchor="ctr"/>
            <a:lstStyle/>
            <a:p>
              <a:pPr algn="ctr">
                <a:buFont typeface="Wingdings" pitchFamily="2" charset="2"/>
                <a:buNone/>
                <a:defRPr/>
              </a:pPr>
              <a:r>
                <a:rPr lang="en-US" b="0" dirty="0">
                  <a:latin typeface="Verdana" pitchFamily="34" charset="0"/>
                </a:rPr>
                <a:t>enter</a:t>
              </a:r>
            </a:p>
          </p:txBody>
        </p:sp>
        <p:sp>
          <p:nvSpPr>
            <p:cNvPr id="63" name="Rectangle 33"/>
            <p:cNvSpPr>
              <a:spLocks noChangeArrowheads="1"/>
            </p:cNvSpPr>
            <p:nvPr/>
          </p:nvSpPr>
          <p:spPr bwMode="auto">
            <a:xfrm flipH="1">
              <a:off x="7112000" y="1860760"/>
              <a:ext cx="287368" cy="1011788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vert" wrap="none" anchor="ctr"/>
            <a:lstStyle/>
            <a:p>
              <a:pPr algn="ctr">
                <a:buFont typeface="Wingdings" pitchFamily="2" charset="2"/>
                <a:buNone/>
                <a:defRPr/>
              </a:pPr>
              <a:r>
                <a:rPr lang="en-US" sz="1600" b="0" dirty="0">
                  <a:latin typeface="Verdana" pitchFamily="34" charset="0"/>
                </a:rPr>
                <a:t>exit</a:t>
              </a:r>
            </a:p>
          </p:txBody>
        </p:sp>
        <p:sp>
          <p:nvSpPr>
            <p:cNvPr id="8216" name="Text Box 17"/>
            <p:cNvSpPr txBox="1">
              <a:spLocks noChangeArrowheads="1"/>
            </p:cNvSpPr>
            <p:nvPr/>
          </p:nvSpPr>
          <p:spPr bwMode="auto">
            <a:xfrm>
              <a:off x="6119813" y="1752600"/>
              <a:ext cx="890587" cy="92333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0" dirty="0">
                <a:solidFill>
                  <a:schemeClr val="tx2"/>
                </a:solidFill>
              </a:endParaRPr>
            </a:p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800" b="0" dirty="0" err="1">
                  <a:solidFill>
                    <a:schemeClr val="tx2"/>
                  </a:solidFill>
                </a:rPr>
                <a:t>cbuf</a:t>
              </a:r>
              <a:endParaRPr lang="en-US" sz="1800" b="0" dirty="0">
                <a:solidFill>
                  <a:schemeClr val="tx2"/>
                </a:solidFill>
              </a:endParaRPr>
            </a:p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sz="1800" b="0" dirty="0">
                <a:solidFill>
                  <a:schemeClr val="tx2"/>
                </a:solidFill>
              </a:endParaRPr>
            </a:p>
          </p:txBody>
        </p:sp>
        <p:sp>
          <p:nvSpPr>
            <p:cNvPr id="8217" name="Text Box 23"/>
            <p:cNvSpPr txBox="1">
              <a:spLocks noChangeArrowheads="1"/>
            </p:cNvSpPr>
            <p:nvPr/>
          </p:nvSpPr>
          <p:spPr bwMode="auto">
            <a:xfrm>
              <a:off x="5621338" y="2020888"/>
              <a:ext cx="654050" cy="3365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 i="1" dirty="0">
                  <a:solidFill>
                    <a:schemeClr val="tx2"/>
                  </a:solidFill>
                </a:rPr>
                <a:t>put</a:t>
              </a:r>
            </a:p>
          </p:txBody>
        </p:sp>
        <p:sp>
          <p:nvSpPr>
            <p:cNvPr id="8219" name="Text Box 24"/>
            <p:cNvSpPr txBox="1">
              <a:spLocks noChangeArrowheads="1"/>
            </p:cNvSpPr>
            <p:nvPr/>
          </p:nvSpPr>
          <p:spPr bwMode="auto">
            <a:xfrm>
              <a:off x="3721100" y="1691436"/>
              <a:ext cx="1158875" cy="3365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sz="1600" b="0" i="1" dirty="0" err="1">
                  <a:solidFill>
                    <a:schemeClr val="tx2"/>
                  </a:solidFill>
                </a:rPr>
                <a:t>getToken</a:t>
              </a:r>
              <a:endParaRPr lang="en-US" sz="1600" b="0" i="1" dirty="0">
                <a:solidFill>
                  <a:schemeClr val="tx2"/>
                </a:solidFill>
              </a:endParaRPr>
            </a:p>
          </p:txBody>
        </p:sp>
        <p:cxnSp>
          <p:nvCxnSpPr>
            <p:cNvPr id="6" name="Straight Arrow Connector 5"/>
            <p:cNvCxnSpPr/>
            <p:nvPr/>
          </p:nvCxnSpPr>
          <p:spPr bwMode="auto">
            <a:xfrm flipH="1">
              <a:off x="2095500" y="2020888"/>
              <a:ext cx="4024313" cy="7098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44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62674" y="3365500"/>
            <a:ext cx="8001000" cy="2838682"/>
          </a:xfrm>
        </p:spPr>
        <p:txBody>
          <a:bodyPr/>
          <a:lstStyle/>
          <a:p>
            <a:r>
              <a:rPr lang="en-US" sz="1800" dirty="0"/>
              <a:t>The IP table (Tree) is stored in a Content Addressable Memory  (CAM) and the input IP makes several lookups to find a match. Different IP addresses require different number of lookups</a:t>
            </a:r>
          </a:p>
          <a:p>
            <a:r>
              <a:rPr lang="en-US" sz="1800" dirty="0"/>
              <a:t>Completion buffer ensures that departures take place in order even if lookups complete out-of-order </a:t>
            </a:r>
          </a:p>
          <a:p>
            <a:r>
              <a:rPr lang="en-US" sz="1800" dirty="0"/>
              <a:t>Since </a:t>
            </a:r>
            <a:r>
              <a:rPr lang="en-US" sz="1800" dirty="0" err="1"/>
              <a:t>cbuf</a:t>
            </a:r>
            <a:r>
              <a:rPr lang="en-US" sz="1800" dirty="0"/>
              <a:t> has finite capacity, it gives out tokens to control the entry into the Lookup module</a:t>
            </a:r>
          </a:p>
          <a:p>
            <a:r>
              <a:rPr lang="en-US" sz="1800" dirty="0"/>
              <a:t>The </a:t>
            </a:r>
            <a:r>
              <a:rPr lang="en-US" sz="1800" dirty="0" err="1"/>
              <a:t>fifo</a:t>
            </a:r>
            <a:r>
              <a:rPr lang="en-US" sz="1800" dirty="0"/>
              <a:t> holds the remaining IP address and the “token” while the memory access is in progress</a:t>
            </a:r>
          </a:p>
          <a:p>
            <a:endParaRPr lang="en-US" sz="180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7D6835-773A-90FA-069F-DE3ADA2D4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66D7D2-39D4-DBAB-5851-EFE6762E260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81284D-36C6-6CFB-5777-E963F21CC2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10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17"/>
          <p:cNvSpPr txBox="1">
            <a:spLocks noChangeArrowheads="1"/>
          </p:cNvSpPr>
          <p:nvPr/>
        </p:nvSpPr>
        <p:spPr bwMode="auto">
          <a:xfrm>
            <a:off x="3282950" y="1663700"/>
            <a:ext cx="1563687" cy="1084912"/>
          </a:xfrm>
          <a:prstGeom prst="rect">
            <a:avLst/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None/>
            </a:pPr>
            <a:endParaRPr lang="en-US" sz="1800" b="0" dirty="0"/>
          </a:p>
          <a:p>
            <a:pPr algn="ctr" eaLnBrk="0" hangingPunct="0">
              <a:buNone/>
            </a:pPr>
            <a:r>
              <a:rPr lang="en-US" sz="2400" b="0" dirty="0" err="1"/>
              <a:t>cbuf</a:t>
            </a:r>
            <a:endParaRPr lang="en-US" sz="2400" b="0" dirty="0"/>
          </a:p>
          <a:p>
            <a:pPr algn="ctr" eaLnBrk="0" hangingPunct="0">
              <a:buNone/>
            </a:pPr>
            <a:endParaRPr lang="en-US" sz="1800" b="0" dirty="0"/>
          </a:p>
        </p:txBody>
      </p:sp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65100"/>
            <a:ext cx="8275638" cy="1333500"/>
          </a:xfrm>
        </p:spPr>
        <p:txBody>
          <a:bodyPr/>
          <a:lstStyle/>
          <a:p>
            <a:pPr eaLnBrk="1" hangingPunct="1"/>
            <a:r>
              <a:rPr lang="en-US"/>
              <a:t>Completion buffer: Interface</a:t>
            </a:r>
          </a:p>
        </p:txBody>
      </p:sp>
      <p:sp>
        <p:nvSpPr>
          <p:cNvPr id="17414" name="Text Box 3"/>
          <p:cNvSpPr txBox="1">
            <a:spLocks noChangeArrowheads="1"/>
          </p:cNvSpPr>
          <p:nvPr/>
        </p:nvSpPr>
        <p:spPr bwMode="auto">
          <a:xfrm>
            <a:off x="1509713" y="3357563"/>
            <a:ext cx="5686172" cy="163121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interface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CBuffer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#(type t);</a:t>
            </a:r>
            <a:endParaRPr lang="en-US" dirty="0">
              <a:latin typeface="Consolas" panose="020B0609020204030204" pitchFamily="49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ActionValue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#(Token)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getToken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 </a:t>
            </a:r>
            <a:endParaRPr lang="en-US" dirty="0">
              <a:latin typeface="Consolas" panose="020B0609020204030204" pitchFamily="49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 Action 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put(Token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tok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, t d);</a:t>
            </a:r>
            <a:endParaRPr lang="en-US" dirty="0">
              <a:latin typeface="Consolas" panose="020B0609020204030204" pitchFamily="49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method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 </a:t>
            </a: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ActionValue</a:t>
            </a:r>
            <a:r>
              <a:rPr lang="en-US" b="1" dirty="0">
                <a:latin typeface="Consolas" panose="020B0609020204030204" pitchFamily="49" charset="0"/>
                <a:cs typeface="Courier New" pitchFamily="49" charset="0"/>
              </a:rPr>
              <a:t>#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(t) </a:t>
            </a:r>
            <a:r>
              <a:rPr lang="en-US" dirty="0" err="1">
                <a:latin typeface="Consolas" panose="020B0609020204030204" pitchFamily="49" charset="0"/>
                <a:cs typeface="Courier New" pitchFamily="49" charset="0"/>
              </a:rPr>
              <a:t>getResult</a:t>
            </a:r>
            <a:r>
              <a:rPr lang="en-US" dirty="0">
                <a:latin typeface="Consolas" panose="020B0609020204030204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b="1" dirty="0" err="1">
                <a:latin typeface="Consolas" panose="020B0609020204030204" pitchFamily="49" charset="0"/>
                <a:cs typeface="Courier New" pitchFamily="49" charset="0"/>
              </a:rPr>
              <a:t>endinterface</a:t>
            </a:r>
            <a:endParaRPr lang="en-US" b="1" dirty="0">
              <a:latin typeface="Consolas" panose="020B0609020204030204" pitchFamily="49" charset="0"/>
              <a:cs typeface="Courier New" pitchFamily="49" charset="0"/>
            </a:endParaRPr>
          </a:p>
        </p:txBody>
      </p:sp>
      <p:sp>
        <p:nvSpPr>
          <p:cNvPr id="10244" name="Rectangle 36"/>
          <p:cNvSpPr>
            <a:spLocks noChangeArrowheads="1"/>
          </p:cNvSpPr>
          <p:nvPr/>
        </p:nvSpPr>
        <p:spPr bwMode="auto">
          <a:xfrm>
            <a:off x="3282950" y="1866900"/>
            <a:ext cx="190500" cy="723900"/>
          </a:xfrm>
          <a:prstGeom prst="rect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10245" name="Rectangle 37"/>
          <p:cNvSpPr>
            <a:spLocks noChangeArrowheads="1"/>
          </p:cNvSpPr>
          <p:nvPr/>
        </p:nvSpPr>
        <p:spPr bwMode="auto">
          <a:xfrm>
            <a:off x="4660900" y="1866900"/>
            <a:ext cx="177800" cy="723900"/>
          </a:xfrm>
          <a:prstGeom prst="rect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buNone/>
            </a:pPr>
            <a:endParaRPr lang="en-US"/>
          </a:p>
        </p:txBody>
      </p:sp>
      <p:sp>
        <p:nvSpPr>
          <p:cNvPr id="10246" name="Rectangle 38"/>
          <p:cNvSpPr>
            <a:spLocks noChangeArrowheads="1"/>
          </p:cNvSpPr>
          <p:nvPr/>
        </p:nvSpPr>
        <p:spPr bwMode="auto">
          <a:xfrm rot="-5400000">
            <a:off x="4025900" y="2232025"/>
            <a:ext cx="190500" cy="723900"/>
          </a:xfrm>
          <a:prstGeom prst="rect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  <p:txBody>
          <a:bodyPr vert="eaVert"/>
          <a:lstStyle/>
          <a:p>
            <a:pPr>
              <a:buNone/>
            </a:pPr>
            <a:endParaRPr lang="en-US"/>
          </a:p>
        </p:txBody>
      </p:sp>
      <p:cxnSp>
        <p:nvCxnSpPr>
          <p:cNvPr id="10247" name="Straight Arrow Connector 40"/>
          <p:cNvCxnSpPr>
            <a:cxnSpLocks noChangeShapeType="1"/>
          </p:cNvCxnSpPr>
          <p:nvPr/>
        </p:nvCxnSpPr>
        <p:spPr bwMode="auto">
          <a:xfrm>
            <a:off x="4857750" y="2214562"/>
            <a:ext cx="825500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48" name="Straight Arrow Connector 45"/>
          <p:cNvCxnSpPr>
            <a:cxnSpLocks noChangeShapeType="1"/>
          </p:cNvCxnSpPr>
          <p:nvPr/>
        </p:nvCxnSpPr>
        <p:spPr bwMode="auto">
          <a:xfrm flipH="1" flipV="1">
            <a:off x="4116388" y="2693988"/>
            <a:ext cx="1587" cy="563562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0249" name="Straight Arrow Connector 46"/>
          <p:cNvCxnSpPr>
            <a:cxnSpLocks noChangeShapeType="1"/>
          </p:cNvCxnSpPr>
          <p:nvPr/>
        </p:nvCxnSpPr>
        <p:spPr bwMode="auto">
          <a:xfrm flipH="1" flipV="1">
            <a:off x="2444750" y="2247900"/>
            <a:ext cx="825500" cy="1588"/>
          </a:xfrm>
          <a:prstGeom prst="straightConnector1">
            <a:avLst/>
          </a:prstGeom>
          <a:noFill/>
          <a:ln w="19050" algn="ctr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250" name="TextBox 49"/>
          <p:cNvSpPr txBox="1">
            <a:spLocks noChangeArrowheads="1"/>
          </p:cNvSpPr>
          <p:nvPr/>
        </p:nvSpPr>
        <p:spPr bwMode="auto">
          <a:xfrm>
            <a:off x="4854575" y="1847850"/>
            <a:ext cx="13886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0"/>
              <a:t>getResult</a:t>
            </a:r>
          </a:p>
        </p:txBody>
      </p:sp>
      <p:sp>
        <p:nvSpPr>
          <p:cNvPr id="10251" name="TextBox 50"/>
          <p:cNvSpPr txBox="1">
            <a:spLocks noChangeArrowheads="1"/>
          </p:cNvSpPr>
          <p:nvPr/>
        </p:nvSpPr>
        <p:spPr bwMode="auto">
          <a:xfrm>
            <a:off x="1819275" y="1851025"/>
            <a:ext cx="13488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0" dirty="0" err="1"/>
              <a:t>getToken</a:t>
            </a:r>
            <a:endParaRPr lang="en-US" b="0" dirty="0"/>
          </a:p>
        </p:txBody>
      </p:sp>
      <p:sp>
        <p:nvSpPr>
          <p:cNvPr id="10252" name="TextBox 51"/>
          <p:cNvSpPr txBox="1">
            <a:spLocks noChangeArrowheads="1"/>
          </p:cNvSpPr>
          <p:nvPr/>
        </p:nvSpPr>
        <p:spPr bwMode="auto">
          <a:xfrm>
            <a:off x="4102100" y="2786063"/>
            <a:ext cx="27453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b="0"/>
              <a:t>put (result &amp; token)</a:t>
            </a: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850332" y="5502144"/>
            <a:ext cx="77343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b="0" dirty="0"/>
              <a:t>For no dead-cycles,  </a:t>
            </a:r>
            <a:r>
              <a:rPr lang="en-US" b="0" dirty="0" err="1">
                <a:latin typeface="Consolas" panose="020B0609020204030204" pitchFamily="49" charset="0"/>
              </a:rPr>
              <a:t>cbuf.getToken</a:t>
            </a:r>
            <a:r>
              <a:rPr lang="en-US" b="0" dirty="0">
                <a:latin typeface="Consolas" panose="020B0609020204030204" pitchFamily="49" charset="0"/>
              </a:rPr>
              <a:t> </a:t>
            </a:r>
            <a:r>
              <a:rPr lang="en-US" b="0" dirty="0"/>
              <a:t>and </a:t>
            </a:r>
            <a:r>
              <a:rPr lang="en-US" b="0" dirty="0" err="1">
                <a:latin typeface="Consolas" panose="020B0609020204030204" pitchFamily="49" charset="0"/>
              </a:rPr>
              <a:t>cbuf.put</a:t>
            </a:r>
            <a:r>
              <a:rPr lang="en-US" b="0" dirty="0">
                <a:latin typeface="Consolas" panose="020B0609020204030204" pitchFamily="49" charset="0"/>
              </a:rPr>
              <a:t> </a:t>
            </a:r>
            <a:r>
              <a:rPr lang="en-US" b="0" dirty="0"/>
              <a:t>and </a:t>
            </a:r>
            <a:r>
              <a:rPr lang="en-US" b="0" dirty="0" err="1">
                <a:latin typeface="Consolas" panose="020B0609020204030204" pitchFamily="49" charset="0"/>
              </a:rPr>
              <a:t>cbuf.getResult</a:t>
            </a:r>
            <a:r>
              <a:rPr lang="en-US" b="0" dirty="0">
                <a:latin typeface="Consolas" panose="020B0609020204030204" pitchFamily="49" charset="0"/>
              </a:rPr>
              <a:t> </a:t>
            </a:r>
            <a:r>
              <a:rPr lang="en-US" b="0" dirty="0"/>
              <a:t>must be able to execute concurrently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91B376-2FB4-FED1-B4EB-3C2414C32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23, 2023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F25DDC-7B67-0676-6E21-C74EAF22B14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6.1920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747E5-162B-1CFB-F452-19B064EB4E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L05-</a:t>
            </a:r>
            <a:fld id="{4F9502F6-954B-46E9-AC05-33DEDF4CA0B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38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animBg="1"/>
      <p:bldP spid="21" grpId="0"/>
    </p:bld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Designs\Blueprint.pot</Template>
  <TotalTime>68655</TotalTime>
  <Words>3900</Words>
  <Application>Microsoft Office PowerPoint</Application>
  <PresentationFormat>On-screen Show (4:3)</PresentationFormat>
  <Paragraphs>690</Paragraphs>
  <Slides>31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Blueprint</vt:lpstr>
      <vt:lpstr>PowerPoint Presentation</vt:lpstr>
      <vt:lpstr>Goals for Today</vt:lpstr>
      <vt:lpstr>Elastic pipeline</vt:lpstr>
      <vt:lpstr>FIFOs with concurrent enq and deq</vt:lpstr>
      <vt:lpstr>The problem is more general: Streaming the GCD module</vt:lpstr>
      <vt:lpstr>Another example:  IP Lookup block in a router</vt:lpstr>
      <vt:lpstr>Sparse tree representation of the routing table</vt:lpstr>
      <vt:lpstr>IP-Lookup module</vt:lpstr>
      <vt:lpstr>Completion buffer: Interface</vt:lpstr>
      <vt:lpstr>Inside the Completion buffer</vt:lpstr>
      <vt:lpstr>Completion buffer: Concurrency requirements</vt:lpstr>
      <vt:lpstr>Concurrency Analysis</vt:lpstr>
      <vt:lpstr>“Happens before” (&lt;) relation</vt:lpstr>
      <vt:lpstr>Conflict Matrix for an Interface</vt:lpstr>
      <vt:lpstr>Conflict ordering</vt:lpstr>
      <vt:lpstr>Deriving the Conflict Matrix (CM) of a module interface</vt:lpstr>
      <vt:lpstr>Two-Element FIFO Deriving the CM</vt:lpstr>
      <vt:lpstr>Two-Element FIFO another implementation</vt:lpstr>
      <vt:lpstr>Limitations of registers</vt:lpstr>
      <vt:lpstr>EHR: Ephemeral History Register</vt:lpstr>
      <vt:lpstr>Ephemeral History Register (EHR) Dan Rosenband [MEMOCODE’04]</vt:lpstr>
      <vt:lpstr>Conflict Matrix of Primitive modules: Registers and EHRs</vt:lpstr>
      <vt:lpstr>Making One-Element FIFO into a Pipelined FIFO</vt:lpstr>
      <vt:lpstr>One-Element Pipelined FIFO</vt:lpstr>
      <vt:lpstr>Making One-Element FIFO into a Bypass FIFO</vt:lpstr>
      <vt:lpstr>Making a Two-Element Conflict-Free FIFO</vt:lpstr>
      <vt:lpstr>Two-Element Conflict-free FIFO</vt:lpstr>
      <vt:lpstr>CM for Pipelined FIFO</vt:lpstr>
      <vt:lpstr>Making GCD methods concurrent </vt:lpstr>
      <vt:lpstr>Scheduling Hierarchically with Conflict Matrices</vt:lpstr>
      <vt:lpstr>Takeaway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CACA-Lectures</dc:title>
  <dc:subject>Concurrency Analysis</dc:subject>
  <dc:creator>Arvind</dc:creator>
  <cp:lastModifiedBy>Arvind Arvind</cp:lastModifiedBy>
  <cp:revision>1476</cp:revision>
  <cp:lastPrinted>2015-09-26T22:14:30Z</cp:lastPrinted>
  <dcterms:created xsi:type="dcterms:W3CDTF">2003-01-21T19:25:41Z</dcterms:created>
  <dcterms:modified xsi:type="dcterms:W3CDTF">2024-03-06T16:00:20Z</dcterms:modified>
</cp:coreProperties>
</file>